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65"/>
  </p:notesMasterIdLst>
  <p:handoutMasterIdLst>
    <p:handoutMasterId r:id="rId66"/>
  </p:handoutMasterIdLst>
  <p:sldIdLst>
    <p:sldId id="256" r:id="rId2"/>
    <p:sldId id="277" r:id="rId3"/>
    <p:sldId id="275" r:id="rId4"/>
    <p:sldId id="276" r:id="rId5"/>
    <p:sldId id="257" r:id="rId6"/>
    <p:sldId id="258" r:id="rId7"/>
    <p:sldId id="259" r:id="rId8"/>
    <p:sldId id="262" r:id="rId9"/>
    <p:sldId id="269" r:id="rId10"/>
    <p:sldId id="270" r:id="rId11"/>
    <p:sldId id="271" r:id="rId12"/>
    <p:sldId id="272" r:id="rId13"/>
    <p:sldId id="263"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2" r:id="rId28"/>
    <p:sldId id="293" r:id="rId29"/>
    <p:sldId id="294" r:id="rId30"/>
    <p:sldId id="295" r:id="rId31"/>
    <p:sldId id="296" r:id="rId32"/>
    <p:sldId id="297" r:id="rId33"/>
    <p:sldId id="299" r:id="rId34"/>
    <p:sldId id="298" r:id="rId35"/>
    <p:sldId id="300" r:id="rId36"/>
    <p:sldId id="303" r:id="rId37"/>
    <p:sldId id="301" r:id="rId38"/>
    <p:sldId id="304" r:id="rId39"/>
    <p:sldId id="305" r:id="rId40"/>
    <p:sldId id="307" r:id="rId41"/>
    <p:sldId id="308" r:id="rId42"/>
    <p:sldId id="309" r:id="rId43"/>
    <p:sldId id="310" r:id="rId44"/>
    <p:sldId id="311" r:id="rId45"/>
    <p:sldId id="312" r:id="rId46"/>
    <p:sldId id="313" r:id="rId47"/>
    <p:sldId id="314" r:id="rId48"/>
    <p:sldId id="315" r:id="rId49"/>
    <p:sldId id="316" r:id="rId50"/>
    <p:sldId id="318" r:id="rId51"/>
    <p:sldId id="319" r:id="rId52"/>
    <p:sldId id="320" r:id="rId53"/>
    <p:sldId id="321" r:id="rId54"/>
    <p:sldId id="337" r:id="rId55"/>
    <p:sldId id="322" r:id="rId56"/>
    <p:sldId id="325" r:id="rId57"/>
    <p:sldId id="323" r:id="rId58"/>
    <p:sldId id="324" r:id="rId59"/>
    <p:sldId id="326" r:id="rId60"/>
    <p:sldId id="327" r:id="rId61"/>
    <p:sldId id="340" r:id="rId62"/>
    <p:sldId id="341" r:id="rId63"/>
    <p:sldId id="336"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300" y="15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9C72664-E8CD-4B3D-807A-0631920A2F75}" type="datetimeFigureOut">
              <a:rPr lang="en-US" smtClean="0"/>
              <a:t>9/23/2015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365012C-9BFC-44E3-B568-D9D3DDEB318A}" type="slidenum">
              <a:rPr lang="en-US" smtClean="0"/>
              <a:t>‹#›</a:t>
            </a:fld>
            <a:endParaRPr lang="en-US"/>
          </a:p>
        </p:txBody>
      </p:sp>
    </p:spTree>
    <p:extLst>
      <p:ext uri="{BB962C8B-B14F-4D97-AF65-F5344CB8AC3E}">
        <p14:creationId xmlns:p14="http://schemas.microsoft.com/office/powerpoint/2010/main" val="3331304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C2355A9-4F3C-4994-BBF9-2AC1754BD681}" type="datetimeFigureOut">
              <a:rPr lang="en-US" smtClean="0"/>
              <a:t>9/23/2015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BF330A-48FB-493A-915D-BF2FE52DA3D2}" type="slidenum">
              <a:rPr lang="en-US" smtClean="0"/>
              <a:t>‹#›</a:t>
            </a:fld>
            <a:endParaRPr lang="en-US"/>
          </a:p>
        </p:txBody>
      </p:sp>
    </p:spTree>
    <p:extLst>
      <p:ext uri="{BB962C8B-B14F-4D97-AF65-F5344CB8AC3E}">
        <p14:creationId xmlns:p14="http://schemas.microsoft.com/office/powerpoint/2010/main" val="263858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1</a:t>
            </a:fld>
            <a:endParaRPr lang="en-US"/>
          </a:p>
        </p:txBody>
      </p:sp>
    </p:spTree>
    <p:extLst>
      <p:ext uri="{BB962C8B-B14F-4D97-AF65-F5344CB8AC3E}">
        <p14:creationId xmlns:p14="http://schemas.microsoft.com/office/powerpoint/2010/main" val="152741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Working memories only hold up to seven bits of information at a time, so we shouldn’t introduce too much at once.  Help students cluster concepts into larger concepts or main ideas, chunking information into shorter segments for processing </a:t>
            </a:r>
            <a:r>
              <a:rPr lang="en-US" dirty="0" err="1" smtClean="0"/>
              <a:t>inbetween</a:t>
            </a:r>
            <a:r>
              <a:rPr lang="en-US" dirty="0" smtClean="0"/>
              <a:t>.</a:t>
            </a:r>
          </a:p>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10</a:t>
            </a:fld>
            <a:endParaRPr lang="en-US"/>
          </a:p>
        </p:txBody>
      </p:sp>
    </p:spTree>
    <p:extLst>
      <p:ext uri="{BB962C8B-B14F-4D97-AF65-F5344CB8AC3E}">
        <p14:creationId xmlns:p14="http://schemas.microsoft.com/office/powerpoint/2010/main" val="3741699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meaning helps students move learning into long-term memory.  Rehearsal shouldn’t be rote (memorization) but elaborative.  Elaborative rehearsal:</a:t>
            </a:r>
          </a:p>
          <a:p>
            <a:r>
              <a:rPr lang="en-US" b="1" i="1" dirty="0" smtClean="0"/>
              <a:t>Summarizing learning, engaging in reciprocal teaching, making predictions, generating questions about learning</a:t>
            </a:r>
          </a:p>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11</a:t>
            </a:fld>
            <a:endParaRPr lang="en-US"/>
          </a:p>
        </p:txBody>
      </p:sp>
    </p:spTree>
    <p:extLst>
      <p:ext uri="{BB962C8B-B14F-4D97-AF65-F5344CB8AC3E}">
        <p14:creationId xmlns:p14="http://schemas.microsoft.com/office/powerpoint/2010/main" val="233335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12</a:t>
            </a:fld>
            <a:endParaRPr lang="en-US"/>
          </a:p>
        </p:txBody>
      </p:sp>
    </p:spTree>
    <p:extLst>
      <p:ext uri="{BB962C8B-B14F-4D97-AF65-F5344CB8AC3E}">
        <p14:creationId xmlns:p14="http://schemas.microsoft.com/office/powerpoint/2010/main" val="25779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13</a:t>
            </a:fld>
            <a:endParaRPr lang="en-US"/>
          </a:p>
        </p:txBody>
      </p:sp>
    </p:spTree>
    <p:extLst>
      <p:ext uri="{BB962C8B-B14F-4D97-AF65-F5344CB8AC3E}">
        <p14:creationId xmlns:p14="http://schemas.microsoft.com/office/powerpoint/2010/main" val="3626478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14</a:t>
            </a:fld>
            <a:endParaRPr lang="en-US"/>
          </a:p>
        </p:txBody>
      </p:sp>
    </p:spTree>
    <p:extLst>
      <p:ext uri="{BB962C8B-B14F-4D97-AF65-F5344CB8AC3E}">
        <p14:creationId xmlns:p14="http://schemas.microsoft.com/office/powerpoint/2010/main" val="3626478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15</a:t>
            </a:fld>
            <a:endParaRPr lang="en-US"/>
          </a:p>
        </p:txBody>
      </p:sp>
    </p:spTree>
    <p:extLst>
      <p:ext uri="{BB962C8B-B14F-4D97-AF65-F5344CB8AC3E}">
        <p14:creationId xmlns:p14="http://schemas.microsoft.com/office/powerpoint/2010/main" val="1532531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16</a:t>
            </a:fld>
            <a:endParaRPr lang="en-US"/>
          </a:p>
        </p:txBody>
      </p:sp>
    </p:spTree>
    <p:extLst>
      <p:ext uri="{BB962C8B-B14F-4D97-AF65-F5344CB8AC3E}">
        <p14:creationId xmlns:p14="http://schemas.microsoft.com/office/powerpoint/2010/main" val="48457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17</a:t>
            </a:fld>
            <a:endParaRPr lang="en-US"/>
          </a:p>
        </p:txBody>
      </p:sp>
    </p:spTree>
    <p:extLst>
      <p:ext uri="{BB962C8B-B14F-4D97-AF65-F5344CB8AC3E}">
        <p14:creationId xmlns:p14="http://schemas.microsoft.com/office/powerpoint/2010/main" val="2015549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18</a:t>
            </a:fld>
            <a:endParaRPr lang="en-US"/>
          </a:p>
        </p:txBody>
      </p:sp>
    </p:spTree>
    <p:extLst>
      <p:ext uri="{BB962C8B-B14F-4D97-AF65-F5344CB8AC3E}">
        <p14:creationId xmlns:p14="http://schemas.microsoft.com/office/powerpoint/2010/main" val="1903169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19</a:t>
            </a:fld>
            <a:endParaRPr lang="en-US"/>
          </a:p>
        </p:txBody>
      </p:sp>
    </p:spTree>
    <p:extLst>
      <p:ext uri="{BB962C8B-B14F-4D97-AF65-F5344CB8AC3E}">
        <p14:creationId xmlns:p14="http://schemas.microsoft.com/office/powerpoint/2010/main" val="2264859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2</a:t>
            </a:fld>
            <a:endParaRPr lang="en-US"/>
          </a:p>
        </p:txBody>
      </p:sp>
    </p:spTree>
    <p:extLst>
      <p:ext uri="{BB962C8B-B14F-4D97-AF65-F5344CB8AC3E}">
        <p14:creationId xmlns:p14="http://schemas.microsoft.com/office/powerpoint/2010/main" val="24691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must be presented to the entire class.</a:t>
            </a:r>
          </a:p>
          <a:p>
            <a:r>
              <a:rPr lang="en-US" dirty="0"/>
              <a:t>You must provide wait time before selecting a student to respond.  This is so all students can think of an answer even if they are not called upon.</a:t>
            </a:r>
          </a:p>
          <a:p>
            <a:r>
              <a:rPr lang="en-US" dirty="0"/>
              <a:t>Always call on random non-volunteers.  This is the only way you can measure if everyone is learning.</a:t>
            </a:r>
          </a:p>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20</a:t>
            </a:fld>
            <a:endParaRPr lang="en-US"/>
          </a:p>
        </p:txBody>
      </p:sp>
    </p:spTree>
    <p:extLst>
      <p:ext uri="{BB962C8B-B14F-4D97-AF65-F5344CB8AC3E}">
        <p14:creationId xmlns:p14="http://schemas.microsoft.com/office/powerpoint/2010/main" val="2334276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FC902-46A5-4BAE-AF45-CDCC006C59AE}" type="slidenum">
              <a:rPr lang="en-US" smtClean="0"/>
              <a:t>21</a:t>
            </a:fld>
            <a:endParaRPr lang="en-US"/>
          </a:p>
        </p:txBody>
      </p:sp>
    </p:spTree>
    <p:extLst>
      <p:ext uri="{BB962C8B-B14F-4D97-AF65-F5344CB8AC3E}">
        <p14:creationId xmlns:p14="http://schemas.microsoft.com/office/powerpoint/2010/main" val="2070739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Echo:  If there is a correct answer, repeat. Explain (re-explain) when students are incorrect.  CFU rule:  If two students in a row can’t answer the question correctly, it’s time to reteach.  </a:t>
            </a:r>
          </a:p>
          <a:p>
            <a:endParaRPr lang="en-US" dirty="0"/>
          </a:p>
          <a:p>
            <a:r>
              <a:rPr lang="en-US" dirty="0"/>
              <a:t>DON’T let students off the hook!  No students should say “I don’t know.”</a:t>
            </a:r>
          </a:p>
          <a:p>
            <a:endParaRPr lang="en-US" dirty="0"/>
          </a:p>
          <a:p>
            <a:endParaRPr lang="en-US" dirty="0"/>
          </a:p>
          <a:p>
            <a:r>
              <a:rPr lang="en-US" dirty="0"/>
              <a:t>Elaborate:  Don’t echo a tentative or partially correct response – instead, elaborate and paraphrase to reinforce the correct answer to the student who answered and for the benefit of the rest of the students.</a:t>
            </a:r>
          </a:p>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22</a:t>
            </a:fld>
            <a:endParaRPr lang="en-US"/>
          </a:p>
        </p:txBody>
      </p:sp>
    </p:spTree>
    <p:extLst>
      <p:ext uri="{BB962C8B-B14F-4D97-AF65-F5344CB8AC3E}">
        <p14:creationId xmlns:p14="http://schemas.microsoft.com/office/powerpoint/2010/main" val="1068092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Volunteers can be used to provide additional perspectives but never as CFU</a:t>
            </a:r>
          </a:p>
          <a:p>
            <a:r>
              <a:rPr lang="en-US" dirty="0" smtClean="0"/>
              <a:t>Use them after you’ve called on some non-volunteers</a:t>
            </a:r>
          </a:p>
          <a:p>
            <a:r>
              <a:rPr lang="en-US" dirty="0" smtClean="0"/>
              <a:t>You might want to </a:t>
            </a:r>
            <a:r>
              <a:rPr lang="en-US" i="1" dirty="0" smtClean="0"/>
              <a:t>FAKE THE STICK </a:t>
            </a:r>
            <a:r>
              <a:rPr lang="en-US" dirty="0" smtClean="0"/>
              <a:t>– You pose a CFU question to the whole class to call on 2-3 random non-volunteers.  Then you call on another “non volunteer” of YOUR choosing.  This is used to successfully </a:t>
            </a:r>
            <a:r>
              <a:rPr lang="en-US" u="sng" dirty="0" smtClean="0"/>
              <a:t>integrate struggling students </a:t>
            </a:r>
            <a:r>
              <a:rPr lang="en-US" dirty="0" smtClean="0"/>
              <a:t>into classroom questioning AFTER they’ve heard the correct answer a few times OR to </a:t>
            </a:r>
            <a:r>
              <a:rPr lang="en-US" u="sng" dirty="0" smtClean="0"/>
              <a:t>give that high achieving student a chance</a:t>
            </a:r>
            <a:r>
              <a:rPr lang="en-US" dirty="0" smtClean="0"/>
              <a:t> to share their idea.</a:t>
            </a:r>
            <a:endParaRPr lang="en-US" i="1" dirty="0" smtClean="0"/>
          </a:p>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23</a:t>
            </a:fld>
            <a:endParaRPr lang="en-US"/>
          </a:p>
        </p:txBody>
      </p:sp>
    </p:spTree>
    <p:extLst>
      <p:ext uri="{BB962C8B-B14F-4D97-AF65-F5344CB8AC3E}">
        <p14:creationId xmlns:p14="http://schemas.microsoft.com/office/powerpoint/2010/main" val="2181873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Volunteers can be used to provide additional perspectives but never as CFU</a:t>
            </a:r>
          </a:p>
          <a:p>
            <a:r>
              <a:rPr lang="en-US" dirty="0" smtClean="0"/>
              <a:t>Use them after you’ve called on some non-volunteers</a:t>
            </a:r>
          </a:p>
          <a:p>
            <a:r>
              <a:rPr lang="en-US" dirty="0" smtClean="0"/>
              <a:t>You might want to </a:t>
            </a:r>
            <a:r>
              <a:rPr lang="en-US" i="1" dirty="0" smtClean="0"/>
              <a:t>FAKE THE STICK </a:t>
            </a:r>
            <a:r>
              <a:rPr lang="en-US" dirty="0" smtClean="0"/>
              <a:t>– You pose a CFU question to the whole class to call on 2-3 random non-volunteers.  Then you call on another “non volunteer” of YOUR choosing.  This is used to successfully </a:t>
            </a:r>
            <a:r>
              <a:rPr lang="en-US" u="sng" dirty="0" smtClean="0"/>
              <a:t>integrate struggling students </a:t>
            </a:r>
            <a:r>
              <a:rPr lang="en-US" dirty="0" smtClean="0"/>
              <a:t>into classroom questioning AFTER they’ve heard the correct answer a few times OR to </a:t>
            </a:r>
            <a:r>
              <a:rPr lang="en-US" u="sng" dirty="0" smtClean="0"/>
              <a:t>give that high achieving student a chance</a:t>
            </a:r>
            <a:r>
              <a:rPr lang="en-US" dirty="0" smtClean="0"/>
              <a:t> to share their idea.</a:t>
            </a:r>
            <a:endParaRPr lang="en-US" i="1" dirty="0" smtClean="0"/>
          </a:p>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24</a:t>
            </a:fld>
            <a:endParaRPr lang="en-US"/>
          </a:p>
        </p:txBody>
      </p:sp>
    </p:spTree>
    <p:extLst>
      <p:ext uri="{BB962C8B-B14F-4D97-AF65-F5344CB8AC3E}">
        <p14:creationId xmlns:p14="http://schemas.microsoft.com/office/powerpoint/2010/main" val="2181873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25</a:t>
            </a:fld>
            <a:endParaRPr lang="en-US"/>
          </a:p>
        </p:txBody>
      </p:sp>
    </p:spTree>
    <p:extLst>
      <p:ext uri="{BB962C8B-B14F-4D97-AF65-F5344CB8AC3E}">
        <p14:creationId xmlns:p14="http://schemas.microsoft.com/office/powerpoint/2010/main" val="634957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26</a:t>
            </a:fld>
            <a:endParaRPr lang="en-US"/>
          </a:p>
        </p:txBody>
      </p:sp>
    </p:spTree>
    <p:extLst>
      <p:ext uri="{BB962C8B-B14F-4D97-AF65-F5344CB8AC3E}">
        <p14:creationId xmlns:p14="http://schemas.microsoft.com/office/powerpoint/2010/main" val="329031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27</a:t>
            </a:fld>
            <a:endParaRPr lang="en-US"/>
          </a:p>
        </p:txBody>
      </p:sp>
    </p:spTree>
    <p:extLst>
      <p:ext uri="{BB962C8B-B14F-4D97-AF65-F5344CB8AC3E}">
        <p14:creationId xmlns:p14="http://schemas.microsoft.com/office/powerpoint/2010/main" val="2750105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28</a:t>
            </a:fld>
            <a:endParaRPr lang="en-US"/>
          </a:p>
        </p:txBody>
      </p:sp>
    </p:spTree>
    <p:extLst>
      <p:ext uri="{BB962C8B-B14F-4D97-AF65-F5344CB8AC3E}">
        <p14:creationId xmlns:p14="http://schemas.microsoft.com/office/powerpoint/2010/main" val="2750105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PPT for Bell’s most powerful</a:t>
            </a:r>
            <a:r>
              <a:rPr lang="en-US" baseline="0" dirty="0" smtClean="0"/>
              <a:t> words</a:t>
            </a:r>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29</a:t>
            </a:fld>
            <a:endParaRPr lang="en-US"/>
          </a:p>
        </p:txBody>
      </p:sp>
    </p:spTree>
    <p:extLst>
      <p:ext uri="{BB962C8B-B14F-4D97-AF65-F5344CB8AC3E}">
        <p14:creationId xmlns:p14="http://schemas.microsoft.com/office/powerpoint/2010/main" val="275010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3</a:t>
            </a:fld>
            <a:endParaRPr lang="en-US"/>
          </a:p>
        </p:txBody>
      </p:sp>
    </p:spTree>
    <p:extLst>
      <p:ext uri="{BB962C8B-B14F-4D97-AF65-F5344CB8AC3E}">
        <p14:creationId xmlns:p14="http://schemas.microsoft.com/office/powerpoint/2010/main" val="673782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30</a:t>
            </a:fld>
            <a:endParaRPr lang="en-US"/>
          </a:p>
        </p:txBody>
      </p:sp>
    </p:spTree>
    <p:extLst>
      <p:ext uri="{BB962C8B-B14F-4D97-AF65-F5344CB8AC3E}">
        <p14:creationId xmlns:p14="http://schemas.microsoft.com/office/powerpoint/2010/main" val="2750105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31</a:t>
            </a:fld>
            <a:endParaRPr lang="en-US"/>
          </a:p>
        </p:txBody>
      </p:sp>
    </p:spTree>
    <p:extLst>
      <p:ext uri="{BB962C8B-B14F-4D97-AF65-F5344CB8AC3E}">
        <p14:creationId xmlns:p14="http://schemas.microsoft.com/office/powerpoint/2010/main" val="2110710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direct instruction lesson, Activating Prior Knowledge (APK) is used to </a:t>
            </a:r>
            <a:r>
              <a:rPr lang="en-US" b="1" dirty="0"/>
              <a:t>provide a connection between something students already know and the new content they are going to learn.  </a:t>
            </a:r>
          </a:p>
          <a:p>
            <a:r>
              <a:rPr lang="en-US" dirty="0"/>
              <a:t>APK explicitly </a:t>
            </a:r>
            <a:r>
              <a:rPr lang="en-US" b="1" dirty="0"/>
              <a:t>retrieves pertinent information from long-term memory and places it into working memory </a:t>
            </a:r>
            <a:r>
              <a:rPr lang="en-US" dirty="0"/>
              <a:t>so students are now consciously thinking about it.  The teacher then shows the students how the existing knowledge is related to the new content.  Now the new content is easier to learn because there is </a:t>
            </a:r>
            <a:r>
              <a:rPr lang="en-US" b="1" dirty="0"/>
              <a:t>relevant existing knowledge available on which to </a:t>
            </a:r>
            <a:r>
              <a:rPr lang="en-US" b="1" u="sng" dirty="0">
                <a:solidFill>
                  <a:srgbClr val="FF0000"/>
                </a:solidFill>
              </a:rPr>
              <a:t>connect </a:t>
            </a:r>
            <a:r>
              <a:rPr lang="en-US" b="1" dirty="0"/>
              <a:t>the new knowledge.</a:t>
            </a:r>
          </a:p>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32</a:t>
            </a:fld>
            <a:endParaRPr lang="en-US"/>
          </a:p>
        </p:txBody>
      </p:sp>
    </p:spTree>
    <p:extLst>
      <p:ext uri="{BB962C8B-B14F-4D97-AF65-F5344CB8AC3E}">
        <p14:creationId xmlns:p14="http://schemas.microsoft.com/office/powerpoint/2010/main" val="1056446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33</a:t>
            </a:fld>
            <a:endParaRPr lang="en-US"/>
          </a:p>
        </p:txBody>
      </p:sp>
    </p:spTree>
    <p:extLst>
      <p:ext uri="{BB962C8B-B14F-4D97-AF65-F5344CB8AC3E}">
        <p14:creationId xmlns:p14="http://schemas.microsoft.com/office/powerpoint/2010/main" val="839897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Should not take over five minutes.  </a:t>
            </a:r>
          </a:p>
          <a:p>
            <a:pPr lvl="1"/>
            <a:r>
              <a:rPr lang="en-US" sz="2000" dirty="0"/>
              <a:t>The bulk of class time should be spent teaching new grade-level content.  If APK is too long, students have neither enough instructional time nor repetitions of the new concept to learn it.</a:t>
            </a:r>
          </a:p>
          <a:p>
            <a:r>
              <a:rPr lang="en-US" sz="2200" b="1" dirty="0"/>
              <a:t>Can be used before or after teaching the Learning Objective.  </a:t>
            </a:r>
          </a:p>
          <a:p>
            <a:pPr lvl="1"/>
            <a:r>
              <a:rPr lang="en-US" sz="2000" dirty="0"/>
              <a:t>Sometimes, lessons flow better if you start with APK then slide into the LO after the students’ brains are activated.</a:t>
            </a:r>
          </a:p>
          <a:p>
            <a:r>
              <a:rPr lang="en-US" sz="2200" b="1" dirty="0"/>
              <a:t>Don’t ever use the new vocabulary... </a:t>
            </a:r>
          </a:p>
          <a:p>
            <a:pPr lvl="1"/>
            <a:r>
              <a:rPr lang="en-US" sz="2000" dirty="0"/>
              <a:t>in the lesson to activate prior knowledge.  An effective APK connects known ideas to the new learning without using any of the new lesson’s vocabulary words.</a:t>
            </a:r>
          </a:p>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34</a:t>
            </a:fld>
            <a:endParaRPr lang="en-US"/>
          </a:p>
        </p:txBody>
      </p:sp>
    </p:spTree>
    <p:extLst>
      <p:ext uri="{BB962C8B-B14F-4D97-AF65-F5344CB8AC3E}">
        <p14:creationId xmlns:p14="http://schemas.microsoft.com/office/powerpoint/2010/main" val="1056446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35</a:t>
            </a:fld>
            <a:endParaRPr lang="en-US"/>
          </a:p>
        </p:txBody>
      </p:sp>
    </p:spTree>
    <p:extLst>
      <p:ext uri="{BB962C8B-B14F-4D97-AF65-F5344CB8AC3E}">
        <p14:creationId xmlns:p14="http://schemas.microsoft.com/office/powerpoint/2010/main" val="1056446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36</a:t>
            </a:fld>
            <a:endParaRPr lang="en-US"/>
          </a:p>
        </p:txBody>
      </p:sp>
    </p:spTree>
    <p:extLst>
      <p:ext uri="{BB962C8B-B14F-4D97-AF65-F5344CB8AC3E}">
        <p14:creationId xmlns:p14="http://schemas.microsoft.com/office/powerpoint/2010/main" val="1056446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direct instruction lesson, Activating Prior Knowledge (APK) is used to </a:t>
            </a:r>
            <a:r>
              <a:rPr lang="en-US" b="1" dirty="0"/>
              <a:t>provide a connection between something students already know and the new content they are going to learn.  </a:t>
            </a:r>
          </a:p>
          <a:p>
            <a:r>
              <a:rPr lang="en-US" dirty="0"/>
              <a:t>APK explicitly </a:t>
            </a:r>
            <a:r>
              <a:rPr lang="en-US" b="1" dirty="0"/>
              <a:t>retrieves pertinent information from long-term memory and places it into working memory </a:t>
            </a:r>
            <a:r>
              <a:rPr lang="en-US" dirty="0"/>
              <a:t>so students are now consciously thinking about it.  The teacher then shows the students how the existing knowledge is related to the new content.  Now the new content is easier to learn because there is </a:t>
            </a:r>
            <a:r>
              <a:rPr lang="en-US" b="1" dirty="0"/>
              <a:t>relevant existing knowledge available on which to </a:t>
            </a:r>
            <a:r>
              <a:rPr lang="en-US" b="1" u="sng" dirty="0">
                <a:solidFill>
                  <a:srgbClr val="FF0000"/>
                </a:solidFill>
              </a:rPr>
              <a:t>connect </a:t>
            </a:r>
            <a:r>
              <a:rPr lang="en-US" b="1" dirty="0"/>
              <a:t>the new knowledge.</a:t>
            </a:r>
          </a:p>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37</a:t>
            </a:fld>
            <a:endParaRPr lang="en-US"/>
          </a:p>
        </p:txBody>
      </p:sp>
    </p:spTree>
    <p:extLst>
      <p:ext uri="{BB962C8B-B14F-4D97-AF65-F5344CB8AC3E}">
        <p14:creationId xmlns:p14="http://schemas.microsoft.com/office/powerpoint/2010/main" val="1056446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38</a:t>
            </a:fld>
            <a:endParaRPr lang="en-US"/>
          </a:p>
        </p:txBody>
      </p:sp>
    </p:spTree>
    <p:extLst>
      <p:ext uri="{BB962C8B-B14F-4D97-AF65-F5344CB8AC3E}">
        <p14:creationId xmlns:p14="http://schemas.microsoft.com/office/powerpoint/2010/main" val="1056446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39</a:t>
            </a:fld>
            <a:endParaRPr lang="en-US"/>
          </a:p>
        </p:txBody>
      </p:sp>
    </p:spTree>
    <p:extLst>
      <p:ext uri="{BB962C8B-B14F-4D97-AF65-F5344CB8AC3E}">
        <p14:creationId xmlns:p14="http://schemas.microsoft.com/office/powerpoint/2010/main" val="105644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4</a:t>
            </a:fld>
            <a:endParaRPr lang="en-US"/>
          </a:p>
        </p:txBody>
      </p:sp>
    </p:spTree>
    <p:extLst>
      <p:ext uri="{BB962C8B-B14F-4D97-AF65-F5344CB8AC3E}">
        <p14:creationId xmlns:p14="http://schemas.microsoft.com/office/powerpoint/2010/main" val="2707597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40</a:t>
            </a:fld>
            <a:endParaRPr lang="en-US"/>
          </a:p>
        </p:txBody>
      </p:sp>
    </p:spTree>
    <p:extLst>
      <p:ext uri="{BB962C8B-B14F-4D97-AF65-F5344CB8AC3E}">
        <p14:creationId xmlns:p14="http://schemas.microsoft.com/office/powerpoint/2010/main" val="3579520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74" indent="-457174">
              <a:buFont typeface="Wingdings 2"/>
              <a:buAutoNum type="arabicPeriod"/>
            </a:pPr>
            <a:r>
              <a:rPr lang="en-US" dirty="0"/>
              <a:t>Students need a good foundation at the conceptual level so they can apply the concepts they have learned to new situations.</a:t>
            </a:r>
          </a:p>
          <a:p>
            <a:pPr marL="457174" indent="-457174">
              <a:buFont typeface="Wingdings 2"/>
              <a:buAutoNum type="arabicPeriod"/>
            </a:pPr>
            <a:r>
              <a:rPr lang="en-US" dirty="0"/>
              <a:t>Students internalize the generalization as opposed to learning individual instances.</a:t>
            </a:r>
          </a:p>
          <a:p>
            <a:pPr marL="457174" indent="-457174">
              <a:buFont typeface="Wingdings 2"/>
              <a:buAutoNum type="arabicPeriod"/>
            </a:pPr>
            <a:r>
              <a:rPr lang="en-US" dirty="0"/>
              <a:t>Students master new academic vocabulary.</a:t>
            </a:r>
          </a:p>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41</a:t>
            </a:fld>
            <a:endParaRPr lang="en-US"/>
          </a:p>
        </p:txBody>
      </p:sp>
    </p:spTree>
    <p:extLst>
      <p:ext uri="{BB962C8B-B14F-4D97-AF65-F5344CB8AC3E}">
        <p14:creationId xmlns:p14="http://schemas.microsoft.com/office/powerpoint/2010/main" val="3180355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42</a:t>
            </a:fld>
            <a:endParaRPr lang="en-US"/>
          </a:p>
        </p:txBody>
      </p:sp>
    </p:spTree>
    <p:extLst>
      <p:ext uri="{BB962C8B-B14F-4D97-AF65-F5344CB8AC3E}">
        <p14:creationId xmlns:p14="http://schemas.microsoft.com/office/powerpoint/2010/main" val="35425668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43</a:t>
            </a:fld>
            <a:endParaRPr lang="en-US"/>
          </a:p>
        </p:txBody>
      </p:sp>
    </p:spTree>
    <p:extLst>
      <p:ext uri="{BB962C8B-B14F-4D97-AF65-F5344CB8AC3E}">
        <p14:creationId xmlns:p14="http://schemas.microsoft.com/office/powerpoint/2010/main" val="19349194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056446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45</a:t>
            </a:fld>
            <a:endParaRPr lang="en-US"/>
          </a:p>
        </p:txBody>
      </p:sp>
    </p:spTree>
    <p:extLst>
      <p:ext uri="{BB962C8B-B14F-4D97-AF65-F5344CB8AC3E}">
        <p14:creationId xmlns:p14="http://schemas.microsoft.com/office/powerpoint/2010/main" val="4770217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46</a:t>
            </a:fld>
            <a:endParaRPr lang="en-US"/>
          </a:p>
        </p:txBody>
      </p:sp>
    </p:spTree>
    <p:extLst>
      <p:ext uri="{BB962C8B-B14F-4D97-AF65-F5344CB8AC3E}">
        <p14:creationId xmlns:p14="http://schemas.microsoft.com/office/powerpoint/2010/main" val="11468476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47</a:t>
            </a:fld>
            <a:endParaRPr lang="en-US"/>
          </a:p>
        </p:txBody>
      </p:sp>
    </p:spTree>
    <p:extLst>
      <p:ext uri="{BB962C8B-B14F-4D97-AF65-F5344CB8AC3E}">
        <p14:creationId xmlns:p14="http://schemas.microsoft.com/office/powerpoint/2010/main" val="29904461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48</a:t>
            </a:fld>
            <a:endParaRPr lang="en-US"/>
          </a:p>
        </p:txBody>
      </p:sp>
    </p:spTree>
    <p:extLst>
      <p:ext uri="{BB962C8B-B14F-4D97-AF65-F5344CB8AC3E}">
        <p14:creationId xmlns:p14="http://schemas.microsoft.com/office/powerpoint/2010/main" val="39563428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49</a:t>
            </a:fld>
            <a:endParaRPr lang="en-US"/>
          </a:p>
        </p:txBody>
      </p:sp>
    </p:spTree>
    <p:extLst>
      <p:ext uri="{BB962C8B-B14F-4D97-AF65-F5344CB8AC3E}">
        <p14:creationId xmlns:p14="http://schemas.microsoft.com/office/powerpoint/2010/main" val="390013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60BF330A-48FB-493A-915D-BF2FE52DA3D2}" type="slidenum">
              <a:rPr lang="en-US" smtClean="0"/>
              <a:t>5</a:t>
            </a:fld>
            <a:endParaRPr lang="en-US"/>
          </a:p>
        </p:txBody>
      </p:sp>
    </p:spTree>
    <p:extLst>
      <p:ext uri="{BB962C8B-B14F-4D97-AF65-F5344CB8AC3E}">
        <p14:creationId xmlns:p14="http://schemas.microsoft.com/office/powerpoint/2010/main" val="14996785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0564468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smtClean="0"/>
              <a:t>Students, being able to answer these types of questions about expository text is important.  Some of you are getting ready to take</a:t>
            </a:r>
            <a:r>
              <a:rPr lang="en-US" baseline="0" dirty="0" smtClean="0"/>
              <a:t> the driver’s license written test.  That written test asks questions similar to those we are going to work on today.</a:t>
            </a:r>
          </a:p>
          <a:p>
            <a:pPr marL="232943" indent="-232943">
              <a:buAutoNum type="arabicPeriod"/>
            </a:pPr>
            <a:r>
              <a:rPr lang="en-US" baseline="0" dirty="0" smtClean="0"/>
              <a:t>It’s on the test</a:t>
            </a:r>
          </a:p>
          <a:p>
            <a:pPr marL="232943" indent="-232943">
              <a:buAutoNum type="arabicPeriod"/>
            </a:pPr>
            <a:r>
              <a:rPr lang="en-US" baseline="0" dirty="0" smtClean="0"/>
              <a:t>Students, photosynthesis is important because it is the source of all the food we eat on the earth.</a:t>
            </a:r>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51</a:t>
            </a:fld>
            <a:endParaRPr lang="en-US"/>
          </a:p>
        </p:txBody>
      </p:sp>
    </p:spTree>
    <p:extLst>
      <p:ext uri="{BB962C8B-B14F-4D97-AF65-F5344CB8AC3E}">
        <p14:creationId xmlns:p14="http://schemas.microsoft.com/office/powerpoint/2010/main" val="37899145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0564468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53</a:t>
            </a:fld>
            <a:endParaRPr lang="en-US"/>
          </a:p>
        </p:txBody>
      </p:sp>
    </p:spTree>
    <p:extLst>
      <p:ext uri="{BB962C8B-B14F-4D97-AF65-F5344CB8AC3E}">
        <p14:creationId xmlns:p14="http://schemas.microsoft.com/office/powerpoint/2010/main" val="7508132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54</a:t>
            </a:fld>
            <a:endParaRPr lang="en-US"/>
          </a:p>
        </p:txBody>
      </p:sp>
    </p:spTree>
    <p:extLst>
      <p:ext uri="{BB962C8B-B14F-4D97-AF65-F5344CB8AC3E}">
        <p14:creationId xmlns:p14="http://schemas.microsoft.com/office/powerpoint/2010/main" val="7508132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55</a:t>
            </a:fld>
            <a:endParaRPr lang="en-US"/>
          </a:p>
        </p:txBody>
      </p:sp>
    </p:spTree>
    <p:extLst>
      <p:ext uri="{BB962C8B-B14F-4D97-AF65-F5344CB8AC3E}">
        <p14:creationId xmlns:p14="http://schemas.microsoft.com/office/powerpoint/2010/main" val="164294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0564468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0564468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0564468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05644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sz="1400" dirty="0"/>
          </a:p>
        </p:txBody>
      </p:sp>
      <p:sp>
        <p:nvSpPr>
          <p:cNvPr id="4" name="Slide Number Placeholder 3"/>
          <p:cNvSpPr>
            <a:spLocks noGrp="1"/>
          </p:cNvSpPr>
          <p:nvPr>
            <p:ph type="sldNum" sz="quarter" idx="10"/>
          </p:nvPr>
        </p:nvSpPr>
        <p:spPr/>
        <p:txBody>
          <a:bodyPr/>
          <a:lstStyle/>
          <a:p>
            <a:fld id="{60BF330A-48FB-493A-915D-BF2FE52DA3D2}" type="slidenum">
              <a:rPr lang="en-US" smtClean="0"/>
              <a:t>6</a:t>
            </a:fld>
            <a:endParaRPr lang="en-US"/>
          </a:p>
        </p:txBody>
      </p:sp>
    </p:spTree>
    <p:extLst>
      <p:ext uri="{BB962C8B-B14F-4D97-AF65-F5344CB8AC3E}">
        <p14:creationId xmlns:p14="http://schemas.microsoft.com/office/powerpoint/2010/main" val="36023939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0564468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0564468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0564468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63</a:t>
            </a:fld>
            <a:endParaRPr lang="en-US"/>
          </a:p>
        </p:txBody>
      </p:sp>
    </p:spTree>
    <p:extLst>
      <p:ext uri="{BB962C8B-B14F-4D97-AF65-F5344CB8AC3E}">
        <p14:creationId xmlns:p14="http://schemas.microsoft.com/office/powerpoint/2010/main" val="204548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7</a:t>
            </a:fld>
            <a:endParaRPr lang="en-US"/>
          </a:p>
        </p:txBody>
      </p:sp>
    </p:spTree>
    <p:extLst>
      <p:ext uri="{BB962C8B-B14F-4D97-AF65-F5344CB8AC3E}">
        <p14:creationId xmlns:p14="http://schemas.microsoft.com/office/powerpoint/2010/main" val="1797687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330A-48FB-493A-915D-BF2FE52DA3D2}" type="slidenum">
              <a:rPr lang="en-US" smtClean="0"/>
              <a:t>8</a:t>
            </a:fld>
            <a:endParaRPr lang="en-US"/>
          </a:p>
        </p:txBody>
      </p:sp>
    </p:spTree>
    <p:extLst>
      <p:ext uri="{BB962C8B-B14F-4D97-AF65-F5344CB8AC3E}">
        <p14:creationId xmlns:p14="http://schemas.microsoft.com/office/powerpoint/2010/main" val="248588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Stimuli that trigger fight-or-flight responses get our attention first, followed by those with emotional weight.  Students must feel safe and emotionally engaged before the next step of learning can occur.  This also confirms the value of including an emotional hook at the launch of a lesson.</a:t>
            </a:r>
          </a:p>
          <a:p>
            <a:endParaRPr lang="en-US" dirty="0"/>
          </a:p>
        </p:txBody>
      </p:sp>
      <p:sp>
        <p:nvSpPr>
          <p:cNvPr id="4" name="Slide Number Placeholder 3"/>
          <p:cNvSpPr>
            <a:spLocks noGrp="1"/>
          </p:cNvSpPr>
          <p:nvPr>
            <p:ph type="sldNum" sz="quarter" idx="10"/>
          </p:nvPr>
        </p:nvSpPr>
        <p:spPr/>
        <p:txBody>
          <a:bodyPr/>
          <a:lstStyle/>
          <a:p>
            <a:fld id="{60BF330A-48FB-493A-915D-BF2FE52DA3D2}" type="slidenum">
              <a:rPr lang="en-US" smtClean="0"/>
              <a:t>9</a:t>
            </a:fld>
            <a:endParaRPr lang="en-US"/>
          </a:p>
        </p:txBody>
      </p:sp>
    </p:spTree>
    <p:extLst>
      <p:ext uri="{BB962C8B-B14F-4D97-AF65-F5344CB8AC3E}">
        <p14:creationId xmlns:p14="http://schemas.microsoft.com/office/powerpoint/2010/main" val="3721490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72317D1-AC9E-4ACD-91E8-337C05DD89ED}" type="datetimeFigureOut">
              <a:rPr lang="en-US" smtClean="0"/>
              <a:t>9/23/2015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3654BC5-2DCA-4EC2-8B1C-7DF8855FB7A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2317D1-AC9E-4ACD-91E8-337C05DD89ED}"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54BC5-2DCA-4EC2-8B1C-7DF8855FB7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2317D1-AC9E-4ACD-91E8-337C05DD89ED}"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54BC5-2DCA-4EC2-8B1C-7DF8855FB7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2317D1-AC9E-4ACD-91E8-337C05DD89ED}"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54BC5-2DCA-4EC2-8B1C-7DF8855FB7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2317D1-AC9E-4ACD-91E8-337C05DD89ED}"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54BC5-2DCA-4EC2-8B1C-7DF8855FB7A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2317D1-AC9E-4ACD-91E8-337C05DD89ED}" type="datetimeFigureOut">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54BC5-2DCA-4EC2-8B1C-7DF8855FB7A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72317D1-AC9E-4ACD-91E8-337C05DD89ED}" type="datetimeFigureOut">
              <a:rPr lang="en-US" smtClean="0"/>
              <a:t>9/23/2015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654BC5-2DCA-4EC2-8B1C-7DF8855FB7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2317D1-AC9E-4ACD-91E8-337C05DD89ED}" type="datetimeFigureOut">
              <a:rPr lang="en-US" smtClean="0"/>
              <a:t>9/23/2015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654BC5-2DCA-4EC2-8B1C-7DF8855FB7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317D1-AC9E-4ACD-91E8-337C05DD89ED}" type="datetimeFigureOut">
              <a:rPr lang="en-US" smtClean="0"/>
              <a:t>9/23/2015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654BC5-2DCA-4EC2-8B1C-7DF8855FB7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2317D1-AC9E-4ACD-91E8-337C05DD89ED}" type="datetimeFigureOut">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54BC5-2DCA-4EC2-8B1C-7DF8855FB7A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2317D1-AC9E-4ACD-91E8-337C05DD89ED}" type="datetimeFigureOut">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3654BC5-2DCA-4EC2-8B1C-7DF8855FB7A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72317D1-AC9E-4ACD-91E8-337C05DD89ED}" type="datetimeFigureOut">
              <a:rPr lang="en-US" smtClean="0"/>
              <a:t>9/23/2015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3654BC5-2DCA-4EC2-8B1C-7DF8855FB7A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lassdoj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oakdale.k12.ca.us/IS4"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explicitinstruction.org/"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Instruction that Works:  Direct Instruction</a:t>
            </a:r>
            <a:endParaRPr lang="en-US" dirty="0"/>
          </a:p>
        </p:txBody>
      </p:sp>
      <p:sp>
        <p:nvSpPr>
          <p:cNvPr id="3" name="Subtitle 2"/>
          <p:cNvSpPr>
            <a:spLocks noGrp="1"/>
          </p:cNvSpPr>
          <p:nvPr>
            <p:ph type="subTitle" idx="1"/>
          </p:nvPr>
        </p:nvSpPr>
        <p:spPr/>
        <p:txBody>
          <a:bodyPr/>
          <a:lstStyle/>
          <a:p>
            <a:r>
              <a:rPr lang="en-US" dirty="0" smtClean="0"/>
              <a:t>Staff Development Day</a:t>
            </a:r>
          </a:p>
          <a:p>
            <a:r>
              <a:rPr lang="en-US" dirty="0" smtClean="0"/>
              <a:t>9-16-15</a:t>
            </a:r>
            <a:endParaRPr lang="en-US" dirty="0"/>
          </a:p>
        </p:txBody>
      </p:sp>
    </p:spTree>
    <p:extLst>
      <p:ext uri="{BB962C8B-B14F-4D97-AF65-F5344CB8AC3E}">
        <p14:creationId xmlns:p14="http://schemas.microsoft.com/office/powerpoint/2010/main" val="1782392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strategy works best?</a:t>
            </a:r>
            <a:endParaRPr lang="en-US" dirty="0"/>
          </a:p>
        </p:txBody>
      </p:sp>
      <p:sp>
        <p:nvSpPr>
          <p:cNvPr id="3" name="Content Placeholder 2"/>
          <p:cNvSpPr>
            <a:spLocks noGrp="1"/>
          </p:cNvSpPr>
          <p:nvPr>
            <p:ph idx="1"/>
          </p:nvPr>
        </p:nvSpPr>
        <p:spPr>
          <a:xfrm>
            <a:off x="457200" y="1905000"/>
            <a:ext cx="3352800" cy="4495800"/>
          </a:xfrm>
        </p:spPr>
        <p:txBody>
          <a:bodyPr/>
          <a:lstStyle/>
          <a:p>
            <a:pPr marL="0" indent="0">
              <a:buNone/>
            </a:pPr>
            <a:r>
              <a:rPr lang="en-US" dirty="0" smtClean="0"/>
              <a:t>Working memory – 20 minutes before it goes away or goes into long-term memory</a:t>
            </a:r>
          </a:p>
          <a:p>
            <a:pPr marL="0" indent="0">
              <a:buNone/>
            </a:pPr>
            <a:endParaRPr lang="en-US" dirty="0"/>
          </a:p>
          <a:p>
            <a:pPr marL="0" indent="0">
              <a:buNone/>
            </a:pPr>
            <a:r>
              <a:rPr lang="en-US" b="1" dirty="0" smtClean="0"/>
              <a:t>Nonlinguistic representations, such as graphic organizers, are useful at this point.  </a:t>
            </a:r>
            <a:endParaRPr lang="en-US" b="1" dirty="0"/>
          </a:p>
        </p:txBody>
      </p:sp>
      <p:pic>
        <p:nvPicPr>
          <p:cNvPr id="3076" name="Picture 4" descr="C:\Users\saprile\AppData\Local\Microsoft\Windows\Temporary Internet Files\Content.IE5\HF1DVY6U\graphic_compare_contras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28800"/>
            <a:ext cx="3149600" cy="44516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Tree>
    <p:extLst>
      <p:ext uri="{BB962C8B-B14F-4D97-AF65-F5344CB8AC3E}">
        <p14:creationId xmlns:p14="http://schemas.microsoft.com/office/powerpoint/2010/main" val="3591121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strategy works best?</a:t>
            </a:r>
            <a:endParaRPr lang="en-US" dirty="0"/>
          </a:p>
        </p:txBody>
      </p:sp>
      <p:sp>
        <p:nvSpPr>
          <p:cNvPr id="3" name="Content Placeholder 2"/>
          <p:cNvSpPr>
            <a:spLocks noGrp="1"/>
          </p:cNvSpPr>
          <p:nvPr>
            <p:ph idx="1"/>
          </p:nvPr>
        </p:nvSpPr>
        <p:spPr>
          <a:xfrm>
            <a:off x="5334000" y="1981200"/>
            <a:ext cx="3352800" cy="4343400"/>
          </a:xfrm>
        </p:spPr>
        <p:txBody>
          <a:bodyPr/>
          <a:lstStyle/>
          <a:p>
            <a:pPr marL="0" indent="0">
              <a:buNone/>
            </a:pPr>
            <a:r>
              <a:rPr lang="en-US" dirty="0" smtClean="0"/>
              <a:t>Long-term memory:  It’s there!  For a </a:t>
            </a:r>
            <a:r>
              <a:rPr lang="en-US" dirty="0" err="1" smtClean="0"/>
              <a:t>looooong</a:t>
            </a:r>
            <a:r>
              <a:rPr lang="en-US" dirty="0" smtClean="0"/>
              <a:t> time!</a:t>
            </a:r>
          </a:p>
          <a:p>
            <a:pPr marL="0" indent="0">
              <a:buNone/>
            </a:pPr>
            <a:endParaRPr lang="en-US" dirty="0"/>
          </a:p>
          <a:p>
            <a:pPr marL="0" indent="0">
              <a:buNone/>
            </a:pPr>
            <a:r>
              <a:rPr lang="en-US" b="1" dirty="0" smtClean="0"/>
              <a:t>Repetition and rehearsal </a:t>
            </a:r>
            <a:r>
              <a:rPr lang="en-US" dirty="0" smtClean="0"/>
              <a:t>are what determines movement into long-term memory.  </a:t>
            </a:r>
            <a:endParaRPr lang="en-US" b="1" i="1" dirty="0" smtClean="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pic>
        <p:nvPicPr>
          <p:cNvPr id="4100" name="Picture 4" descr="http://www.glasbergen.com/wp-content/gallery/education-technology/edu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4724400" cy="375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386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dirty="0" smtClean="0"/>
              <a:t>How do we help students pay attention?</a:t>
            </a:r>
            <a:endParaRPr lang="en-US" sz="3600" dirty="0"/>
          </a:p>
        </p:txBody>
      </p:sp>
      <p:sp>
        <p:nvSpPr>
          <p:cNvPr id="3" name="Content Placeholder 2"/>
          <p:cNvSpPr>
            <a:spLocks noGrp="1"/>
          </p:cNvSpPr>
          <p:nvPr>
            <p:ph idx="1"/>
          </p:nvPr>
        </p:nvSpPr>
        <p:spPr>
          <a:xfrm>
            <a:off x="457200" y="1295400"/>
            <a:ext cx="8229600" cy="4389120"/>
          </a:xfrm>
        </p:spPr>
        <p:txBody>
          <a:bodyPr/>
          <a:lstStyle/>
          <a:p>
            <a:r>
              <a:rPr lang="en-US" dirty="0" smtClean="0"/>
              <a:t>Movement </a:t>
            </a:r>
          </a:p>
          <a:p>
            <a:r>
              <a:rPr lang="en-US" dirty="0" smtClean="0"/>
              <a:t>Brain breaks (10 minutes)</a:t>
            </a:r>
          </a:p>
          <a:p>
            <a:r>
              <a:rPr lang="en-US" dirty="0" smtClean="0"/>
              <a:t>Understanding the primacy/</a:t>
            </a:r>
            <a:r>
              <a:rPr lang="en-US" dirty="0" err="1" smtClean="0"/>
              <a:t>recency</a:t>
            </a:r>
            <a:r>
              <a:rPr lang="en-US" dirty="0" smtClean="0"/>
              <a:t> effect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772" y="2819400"/>
            <a:ext cx="4127500" cy="329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Tree>
    <p:extLst>
      <p:ext uri="{BB962C8B-B14F-4D97-AF65-F5344CB8AC3E}">
        <p14:creationId xmlns:p14="http://schemas.microsoft.com/office/powerpoint/2010/main" val="1831841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smtClean="0"/>
              <a:t>Active Student Engagement</a:t>
            </a:r>
            <a:endParaRPr lang="en-US" dirty="0"/>
          </a:p>
        </p:txBody>
      </p:sp>
      <p:sp>
        <p:nvSpPr>
          <p:cNvPr id="3" name="Content Placeholder 2"/>
          <p:cNvSpPr>
            <a:spLocks noGrp="1"/>
          </p:cNvSpPr>
          <p:nvPr>
            <p:ph idx="1"/>
          </p:nvPr>
        </p:nvSpPr>
        <p:spPr>
          <a:xfrm>
            <a:off x="457200" y="1828800"/>
            <a:ext cx="3810000" cy="4800600"/>
          </a:xfrm>
        </p:spPr>
        <p:txBody>
          <a:bodyPr>
            <a:normAutofit/>
          </a:bodyPr>
          <a:lstStyle/>
          <a:p>
            <a:r>
              <a:rPr lang="en-US" dirty="0" smtClean="0"/>
              <a:t>Pair Share</a:t>
            </a:r>
          </a:p>
          <a:p>
            <a:r>
              <a:rPr lang="en-US" dirty="0" smtClean="0"/>
              <a:t>Use of whiteboard</a:t>
            </a:r>
          </a:p>
          <a:p>
            <a:r>
              <a:rPr lang="en-US" dirty="0" smtClean="0"/>
              <a:t>Choral response</a:t>
            </a:r>
          </a:p>
          <a:p>
            <a:r>
              <a:rPr lang="en-US" dirty="0" smtClean="0"/>
              <a:t>Non-volunteer response</a:t>
            </a:r>
          </a:p>
          <a:p>
            <a:r>
              <a:rPr lang="en-US" dirty="0" smtClean="0"/>
              <a:t>Note-taking</a:t>
            </a:r>
          </a:p>
          <a:p>
            <a:r>
              <a:rPr lang="en-US" dirty="0" smtClean="0"/>
              <a:t>Note-making</a:t>
            </a:r>
          </a:p>
          <a:p>
            <a:r>
              <a:rPr lang="en-US" dirty="0" smtClean="0"/>
              <a:t>Note-interacting </a:t>
            </a:r>
          </a:p>
          <a:p>
            <a:r>
              <a:rPr lang="en-US" dirty="0" smtClean="0"/>
              <a:t>Oral Reading</a:t>
            </a:r>
          </a:p>
        </p:txBody>
      </p:sp>
      <p:sp>
        <p:nvSpPr>
          <p:cNvPr id="4" name="Content Placeholder 2"/>
          <p:cNvSpPr txBox="1">
            <a:spLocks/>
          </p:cNvSpPr>
          <p:nvPr/>
        </p:nvSpPr>
        <p:spPr>
          <a:xfrm>
            <a:off x="4038600" y="1752600"/>
            <a:ext cx="4876800" cy="438912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Highlighting/Underlining</a:t>
            </a:r>
          </a:p>
          <a:p>
            <a:r>
              <a:rPr lang="en-US" dirty="0" smtClean="0"/>
              <a:t>Reading with a pencil</a:t>
            </a:r>
          </a:p>
          <a:p>
            <a:r>
              <a:rPr lang="en-US" dirty="0" smtClean="0"/>
              <a:t>Non-verbal responses</a:t>
            </a:r>
          </a:p>
          <a:p>
            <a:r>
              <a:rPr lang="en-US" dirty="0" smtClean="0"/>
              <a:t>Use of </a:t>
            </a:r>
            <a:r>
              <a:rPr lang="en-US" dirty="0" err="1" smtClean="0"/>
              <a:t>manipulatives</a:t>
            </a:r>
            <a:endParaRPr lang="en-US" dirty="0" smtClean="0"/>
          </a:p>
          <a:p>
            <a:r>
              <a:rPr lang="en-US" dirty="0" smtClean="0"/>
              <a:t>Complete sentence response</a:t>
            </a:r>
          </a:p>
          <a:p>
            <a:r>
              <a:rPr lang="en-US" dirty="0" smtClean="0"/>
              <a:t>Finding textual evidence</a:t>
            </a:r>
          </a:p>
          <a:p>
            <a:r>
              <a:rPr lang="en-US" dirty="0" smtClean="0"/>
              <a:t>Writing on a graphic organizer</a:t>
            </a:r>
          </a:p>
          <a:p>
            <a:r>
              <a:rPr lang="en-US" dirty="0" smtClean="0"/>
              <a:t>Justification</a:t>
            </a:r>
          </a:p>
          <a:p>
            <a:r>
              <a:rPr lang="en-US" dirty="0" smtClean="0"/>
              <a:t>Tracking</a:t>
            </a:r>
          </a:p>
          <a:p>
            <a:r>
              <a:rPr lang="en-US" dirty="0" smtClean="0"/>
              <a:t>Attention signal responses</a:t>
            </a:r>
          </a:p>
          <a:p>
            <a:pPr marL="0" indent="0">
              <a:buFont typeface="Wingdings 2"/>
              <a:buNone/>
            </a:pPr>
            <a:endParaRPr lang="en-US" dirty="0" smtClean="0"/>
          </a:p>
          <a:p>
            <a:endParaRPr lang="en-US" dirty="0" smtClean="0"/>
          </a:p>
        </p:txBody>
      </p:sp>
      <p:sp>
        <p:nvSpPr>
          <p:cNvPr id="5"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Tree>
    <p:extLst>
      <p:ext uri="{BB962C8B-B14F-4D97-AF65-F5344CB8AC3E}">
        <p14:creationId xmlns:p14="http://schemas.microsoft.com/office/powerpoint/2010/main" val="2710640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smtClean="0"/>
              <a:t>Active Student Engagement</a:t>
            </a:r>
            <a:endParaRPr lang="en-US" dirty="0"/>
          </a:p>
        </p:txBody>
      </p:sp>
      <p:sp>
        <p:nvSpPr>
          <p:cNvPr id="3" name="Content Placeholder 2"/>
          <p:cNvSpPr>
            <a:spLocks noGrp="1"/>
          </p:cNvSpPr>
          <p:nvPr>
            <p:ph idx="1"/>
          </p:nvPr>
        </p:nvSpPr>
        <p:spPr>
          <a:xfrm>
            <a:off x="457200" y="1828800"/>
            <a:ext cx="8229600" cy="4267200"/>
          </a:xfrm>
        </p:spPr>
        <p:txBody>
          <a:bodyPr>
            <a:normAutofit/>
          </a:bodyPr>
          <a:lstStyle/>
          <a:p>
            <a:pPr marL="0" indent="0" algn="ctr">
              <a:buNone/>
            </a:pPr>
            <a:r>
              <a:rPr lang="en-US" sz="3600" b="1" dirty="0" smtClean="0"/>
              <a:t>DOING, SAYING, OR PRODUCING</a:t>
            </a:r>
          </a:p>
        </p:txBody>
      </p:sp>
      <p:sp>
        <p:nvSpPr>
          <p:cNvPr id="5"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pic>
        <p:nvPicPr>
          <p:cNvPr id="5122" name="Picture 2" descr="C:\Users\saprile\AppData\Local\Microsoft\Windows\Temporary Internet Files\Content.IE5\LAP456BA\cooperative_stude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590800"/>
            <a:ext cx="4114800" cy="292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2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latin typeface="+mn-lt"/>
              </a:rPr>
              <a:t>CHECKING FOR UNDERSTANDING</a:t>
            </a:r>
            <a:endParaRPr lang="en-US" dirty="0">
              <a:solidFill>
                <a:schemeClr val="tx1"/>
              </a:solidFill>
              <a:latin typeface="+mn-lt"/>
            </a:endParaRPr>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pic>
        <p:nvPicPr>
          <p:cNvPr id="6146" name="Picture 2" descr="https://s-media-cache-ak0.pinimg.com/236x/7c/b9/4c/7cb94c473a150f3dff3deb143ec8c6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52600"/>
            <a:ext cx="3950854"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141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latin typeface="+mn-lt"/>
              </a:rPr>
              <a:t>CHECKING FOR UNDERSTANDING</a:t>
            </a:r>
            <a:endParaRPr lang="en-US" dirty="0">
              <a:solidFill>
                <a:schemeClr val="tx1"/>
              </a:solidFill>
              <a:latin typeface="+mn-lt"/>
            </a:endParaRPr>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
        <p:nvSpPr>
          <p:cNvPr id="6" name="Content Placeholder 2"/>
          <p:cNvSpPr>
            <a:spLocks noGrp="1"/>
          </p:cNvSpPr>
          <p:nvPr>
            <p:ph idx="1"/>
          </p:nvPr>
        </p:nvSpPr>
        <p:spPr>
          <a:xfrm>
            <a:off x="457200" y="1935480"/>
            <a:ext cx="8229600" cy="4389120"/>
          </a:xfrm>
        </p:spPr>
        <p:txBody>
          <a:bodyPr>
            <a:normAutofit/>
          </a:bodyPr>
          <a:lstStyle/>
          <a:p>
            <a:pPr algn="ctr">
              <a:buFont typeface="Wingdings" pitchFamily="2" charset="2"/>
              <a:buNone/>
              <a:defRPr/>
            </a:pPr>
            <a:r>
              <a:rPr lang="en-US" sz="4800" dirty="0" smtClean="0"/>
              <a:t>Definition:  </a:t>
            </a:r>
            <a:endParaRPr lang="en-US" sz="4800" dirty="0">
              <a:cs typeface="Arial" pitchFamily="34" charset="0"/>
            </a:endParaRPr>
          </a:p>
          <a:p>
            <a:pPr algn="ctr">
              <a:buFont typeface="Wingdings" pitchFamily="2" charset="2"/>
              <a:buNone/>
              <a:defRPr/>
            </a:pPr>
            <a:r>
              <a:rPr lang="en-US" sz="4400" dirty="0">
                <a:cs typeface="Arial" pitchFamily="34" charset="0"/>
              </a:rPr>
              <a:t>The teacher continually </a:t>
            </a:r>
            <a:r>
              <a:rPr lang="en-US" sz="4400" u="sng" dirty="0" smtClean="0">
                <a:cs typeface="Arial" pitchFamily="34" charset="0"/>
              </a:rPr>
              <a:t>verifying</a:t>
            </a:r>
          </a:p>
          <a:p>
            <a:pPr algn="ctr">
              <a:buFont typeface="Wingdings" pitchFamily="2" charset="2"/>
              <a:buNone/>
              <a:defRPr/>
            </a:pPr>
            <a:r>
              <a:rPr lang="en-US" sz="4400" dirty="0" smtClean="0">
                <a:cs typeface="Arial" pitchFamily="34" charset="0"/>
              </a:rPr>
              <a:t>that students are </a:t>
            </a:r>
            <a:r>
              <a:rPr lang="en-US" sz="4400" u="sng" dirty="0" smtClean="0">
                <a:cs typeface="Arial" pitchFamily="34" charset="0"/>
              </a:rPr>
              <a:t>learning</a:t>
            </a:r>
          </a:p>
          <a:p>
            <a:pPr algn="ctr">
              <a:buFont typeface="Wingdings" pitchFamily="2" charset="2"/>
              <a:buNone/>
              <a:defRPr/>
            </a:pPr>
            <a:r>
              <a:rPr lang="en-US" sz="4400" dirty="0">
                <a:cs typeface="Arial" pitchFamily="34" charset="0"/>
              </a:rPr>
              <a:t>w</a:t>
            </a:r>
            <a:r>
              <a:rPr lang="en-US" sz="4400" dirty="0" smtClean="0">
                <a:cs typeface="Arial" pitchFamily="34" charset="0"/>
              </a:rPr>
              <a:t>hat is being taught</a:t>
            </a:r>
          </a:p>
          <a:p>
            <a:pPr algn="ctr">
              <a:buFont typeface="Wingdings" pitchFamily="2" charset="2"/>
              <a:buNone/>
              <a:defRPr/>
            </a:pPr>
            <a:r>
              <a:rPr lang="en-US" sz="4400" u="sng" dirty="0">
                <a:cs typeface="Arial" pitchFamily="34" charset="0"/>
              </a:rPr>
              <a:t>w</a:t>
            </a:r>
            <a:r>
              <a:rPr lang="en-US" sz="4400" u="sng" dirty="0" smtClean="0">
                <a:cs typeface="Arial" pitchFamily="34" charset="0"/>
              </a:rPr>
              <a:t>hile</a:t>
            </a:r>
            <a:r>
              <a:rPr lang="en-US" sz="4400" dirty="0" smtClean="0">
                <a:cs typeface="Arial" pitchFamily="34" charset="0"/>
              </a:rPr>
              <a:t> it is being taught</a:t>
            </a:r>
            <a:endParaRPr lang="en-US" sz="4400" dirty="0">
              <a:cs typeface="Arial" pitchFamily="34" charset="0"/>
            </a:endParaRPr>
          </a:p>
        </p:txBody>
      </p:sp>
    </p:spTree>
    <p:extLst>
      <p:ext uri="{BB962C8B-B14F-4D97-AF65-F5344CB8AC3E}">
        <p14:creationId xmlns:p14="http://schemas.microsoft.com/office/powerpoint/2010/main" val="2640025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CFU Important?</a:t>
            </a:r>
            <a:endParaRPr lang="en-US" dirty="0"/>
          </a:p>
        </p:txBody>
      </p:sp>
      <p:sp>
        <p:nvSpPr>
          <p:cNvPr id="4" name="Content Placeholder 2"/>
          <p:cNvSpPr>
            <a:spLocks noGrp="1"/>
          </p:cNvSpPr>
          <p:nvPr>
            <p:ph idx="1"/>
          </p:nvPr>
        </p:nvSpPr>
        <p:spPr/>
        <p:txBody>
          <a:bodyPr/>
          <a:lstStyle/>
          <a:p>
            <a:r>
              <a:rPr lang="en-US" dirty="0" smtClean="0"/>
              <a:t>It is real-time information that allows the teacher to pace the lesson.</a:t>
            </a:r>
          </a:p>
          <a:p>
            <a:r>
              <a:rPr lang="en-US" dirty="0" smtClean="0"/>
              <a:t>It allows the teacher to provide examples and re-teaching in direct response to students’ ability to answer questions.</a:t>
            </a:r>
          </a:p>
          <a:p>
            <a:r>
              <a:rPr lang="en-US" dirty="0">
                <a:cs typeface="Arial" pitchFamily="34" charset="0"/>
              </a:rPr>
              <a:t>It allows the teacher to confirm students can do independent practice </a:t>
            </a:r>
            <a:r>
              <a:rPr lang="en-US" i="1" dirty="0">
                <a:cs typeface="Arial" pitchFamily="34" charset="0"/>
              </a:rPr>
              <a:t>before</a:t>
            </a:r>
            <a:r>
              <a:rPr lang="en-US" dirty="0">
                <a:cs typeface="Arial" pitchFamily="34" charset="0"/>
              </a:rPr>
              <a:t> it is </a:t>
            </a:r>
            <a:r>
              <a:rPr lang="en-US" dirty="0" smtClean="0">
                <a:cs typeface="Arial" pitchFamily="34" charset="0"/>
              </a:rPr>
              <a:t>assigned.</a:t>
            </a:r>
            <a:endParaRPr lang="en-US" dirty="0">
              <a:cs typeface="Arial" pitchFamily="34" charset="0"/>
            </a:endParaRPr>
          </a:p>
          <a:p>
            <a:r>
              <a:rPr lang="en-US" dirty="0">
                <a:cs typeface="Arial" pitchFamily="34" charset="0"/>
              </a:rPr>
              <a:t>It makes the classroom more interactive, improving student </a:t>
            </a:r>
            <a:r>
              <a:rPr lang="en-US" dirty="0" smtClean="0">
                <a:cs typeface="Arial" pitchFamily="34" charset="0"/>
              </a:rPr>
              <a:t>engagement.</a:t>
            </a:r>
          </a:p>
          <a:p>
            <a:r>
              <a:rPr lang="en-US" dirty="0" smtClean="0">
                <a:cs typeface="Arial" pitchFamily="34" charset="0"/>
              </a:rPr>
              <a:t>“Practice makes </a:t>
            </a:r>
            <a:r>
              <a:rPr lang="en-US" strike="sngStrike" dirty="0" smtClean="0">
                <a:cs typeface="Arial" pitchFamily="34" charset="0"/>
              </a:rPr>
              <a:t>perfect </a:t>
            </a:r>
            <a:r>
              <a:rPr lang="en-US" dirty="0" smtClean="0">
                <a:cs typeface="Arial" pitchFamily="34" charset="0"/>
              </a:rPr>
              <a:t>permanence.”</a:t>
            </a:r>
            <a:endParaRPr lang="en-US" dirty="0">
              <a:cs typeface="Arial" pitchFamily="34" charset="0"/>
            </a:endParaRPr>
          </a:p>
          <a:p>
            <a:endParaRPr lang="en-US" dirty="0"/>
          </a:p>
        </p:txBody>
      </p:sp>
      <p:sp>
        <p:nvSpPr>
          <p:cNvPr id="5"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Tree>
    <p:extLst>
      <p:ext uri="{BB962C8B-B14F-4D97-AF65-F5344CB8AC3E}">
        <p14:creationId xmlns:p14="http://schemas.microsoft.com/office/powerpoint/2010/main" val="1606215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pic>
        <p:nvPicPr>
          <p:cNvPr id="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57200"/>
            <a:ext cx="4355814"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220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TAP(WB)PLE</a:t>
            </a:r>
          </a:p>
        </p:txBody>
      </p:sp>
      <p:sp>
        <p:nvSpPr>
          <p:cNvPr id="5"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
        <p:nvSpPr>
          <p:cNvPr id="7" name="Content Placeholder 2"/>
          <p:cNvSpPr>
            <a:spLocks noGrp="1"/>
          </p:cNvSpPr>
          <p:nvPr>
            <p:ph idx="1"/>
          </p:nvPr>
        </p:nvSpPr>
        <p:spPr/>
        <p:txBody>
          <a:bodyPr>
            <a:normAutofit/>
          </a:bodyPr>
          <a:lstStyle/>
          <a:p>
            <a:pPr marL="0" indent="0" algn="ctr">
              <a:buNone/>
            </a:pPr>
            <a:r>
              <a:rPr lang="en-US" sz="4000" dirty="0" smtClean="0"/>
              <a:t>Consider, between pair share and pick a non volunteer, having students write on their </a:t>
            </a:r>
            <a:r>
              <a:rPr lang="en-US" sz="4000" i="1" dirty="0" smtClean="0"/>
              <a:t>white boards </a:t>
            </a:r>
            <a:r>
              <a:rPr lang="en-US" sz="4000" dirty="0" smtClean="0"/>
              <a:t>for reinforcement of learning and so they have something to reference during non-volunteer response time.</a:t>
            </a:r>
            <a:endParaRPr lang="en-US" sz="4000" dirty="0"/>
          </a:p>
        </p:txBody>
      </p:sp>
    </p:spTree>
    <p:extLst>
      <p:ext uri="{BB962C8B-B14F-4D97-AF65-F5344CB8AC3E}">
        <p14:creationId xmlns:p14="http://schemas.microsoft.com/office/powerpoint/2010/main" val="3435619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Objective</a:t>
            </a:r>
            <a:endParaRPr lang="en-US" dirty="0"/>
          </a:p>
        </p:txBody>
      </p:sp>
      <p:sp>
        <p:nvSpPr>
          <p:cNvPr id="3" name="Content Placeholder 2"/>
          <p:cNvSpPr>
            <a:spLocks noGrp="1"/>
          </p:cNvSpPr>
          <p:nvPr>
            <p:ph idx="1"/>
          </p:nvPr>
        </p:nvSpPr>
        <p:spPr/>
        <p:txBody>
          <a:bodyPr/>
          <a:lstStyle/>
          <a:p>
            <a:endParaRPr lang="en-US" sz="3600" dirty="0" smtClean="0"/>
          </a:p>
          <a:p>
            <a:pPr marL="0" indent="0">
              <a:buNone/>
            </a:pPr>
            <a:r>
              <a:rPr lang="en-US" sz="3600" dirty="0" smtClean="0"/>
              <a:t>At the end of this class, teachers will be able to identify components of direct instruction that lead to effective teaching and learning.</a:t>
            </a:r>
            <a:endParaRPr lang="en-US" sz="3600"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Tree>
    <p:extLst>
      <p:ext uri="{BB962C8B-B14F-4D97-AF65-F5344CB8AC3E}">
        <p14:creationId xmlns:p14="http://schemas.microsoft.com/office/powerpoint/2010/main" val="2683156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glasbergen.com/wp-content/gallery/education-and-teacher-cartoons/toon-167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28800"/>
            <a:ext cx="4239096"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t>THE BIG THREE</a:t>
            </a:r>
            <a:endParaRPr lang="en-US" dirty="0"/>
          </a:p>
        </p:txBody>
      </p:sp>
      <p:sp>
        <p:nvSpPr>
          <p:cNvPr id="5"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
        <p:nvSpPr>
          <p:cNvPr id="6" name="Content Placeholder 2"/>
          <p:cNvSpPr>
            <a:spLocks noGrp="1"/>
          </p:cNvSpPr>
          <p:nvPr>
            <p:ph idx="1"/>
          </p:nvPr>
        </p:nvSpPr>
        <p:spPr>
          <a:xfrm>
            <a:off x="342523" y="2514600"/>
            <a:ext cx="4343400" cy="4038600"/>
          </a:xfrm>
        </p:spPr>
        <p:txBody>
          <a:bodyPr>
            <a:noAutofit/>
          </a:bodyPr>
          <a:lstStyle/>
          <a:p>
            <a:r>
              <a:rPr lang="en-US" sz="3200" dirty="0" smtClean="0"/>
              <a:t>WHOLE CLASS</a:t>
            </a:r>
          </a:p>
          <a:p>
            <a:r>
              <a:rPr lang="en-US" sz="3200" dirty="0" smtClean="0"/>
              <a:t>WAIT TIME</a:t>
            </a:r>
          </a:p>
          <a:p>
            <a:r>
              <a:rPr lang="en-US" sz="3200" dirty="0" smtClean="0"/>
              <a:t>RANDOM </a:t>
            </a:r>
          </a:p>
          <a:p>
            <a:pPr marL="0" indent="0">
              <a:buNone/>
            </a:pPr>
            <a:r>
              <a:rPr lang="en-US" sz="3200" dirty="0"/>
              <a:t> </a:t>
            </a:r>
            <a:r>
              <a:rPr lang="en-US" sz="3200" dirty="0" smtClean="0"/>
              <a:t>  NON-VOLUNTEERS    </a:t>
            </a:r>
          </a:p>
          <a:p>
            <a:pPr marL="0" indent="0">
              <a:buNone/>
            </a:pPr>
            <a:r>
              <a:rPr lang="en-US" sz="3200" dirty="0"/>
              <a:t> </a:t>
            </a:r>
            <a:r>
              <a:rPr lang="en-US" sz="3200" dirty="0" smtClean="0"/>
              <a:t> (at least THREE!)</a:t>
            </a:r>
            <a:endParaRPr lang="en-US" sz="3200" dirty="0"/>
          </a:p>
        </p:txBody>
      </p:sp>
    </p:spTree>
    <p:extLst>
      <p:ext uri="{BB962C8B-B14F-4D97-AF65-F5344CB8AC3E}">
        <p14:creationId xmlns:p14="http://schemas.microsoft.com/office/powerpoint/2010/main" val="3947330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do we choose </a:t>
            </a:r>
            <a:br>
              <a:rPr lang="en-US" dirty="0" smtClean="0"/>
            </a:br>
            <a:r>
              <a:rPr lang="en-US" dirty="0" smtClean="0"/>
              <a:t>non-volunteers?</a:t>
            </a:r>
            <a:endParaRPr lang="en-US" dirty="0"/>
          </a:p>
        </p:txBody>
      </p:sp>
      <p:sp>
        <p:nvSpPr>
          <p:cNvPr id="3" name="Content Placeholder 2"/>
          <p:cNvSpPr>
            <a:spLocks noGrp="1"/>
          </p:cNvSpPr>
          <p:nvPr>
            <p:ph idx="1"/>
          </p:nvPr>
        </p:nvSpPr>
        <p:spPr/>
        <p:txBody>
          <a:bodyPr>
            <a:normAutofit lnSpcReduction="10000"/>
          </a:bodyPr>
          <a:lstStyle/>
          <a:p>
            <a:r>
              <a:rPr lang="en-US" dirty="0" smtClean="0"/>
              <a:t>Popsicle sticks</a:t>
            </a:r>
          </a:p>
          <a:p>
            <a:r>
              <a:rPr lang="en-US" dirty="0" smtClean="0"/>
              <a:t>Index cards</a:t>
            </a:r>
          </a:p>
          <a:p>
            <a:r>
              <a:rPr lang="en-US" dirty="0" smtClean="0"/>
              <a:t>Playing cards</a:t>
            </a:r>
          </a:p>
          <a:p>
            <a:r>
              <a:rPr lang="en-US" dirty="0" smtClean="0"/>
              <a:t>Ping pong balls</a:t>
            </a:r>
          </a:p>
          <a:p>
            <a:r>
              <a:rPr lang="en-US" dirty="0" smtClean="0"/>
              <a:t>Student job</a:t>
            </a:r>
          </a:p>
          <a:p>
            <a:r>
              <a:rPr lang="en-US" dirty="0" err="1" smtClean="0"/>
              <a:t>Stickpick</a:t>
            </a:r>
            <a:r>
              <a:rPr lang="en-US" dirty="0" smtClean="0"/>
              <a:t> (iTunes App $2.99)</a:t>
            </a:r>
          </a:p>
          <a:p>
            <a:r>
              <a:rPr lang="en-US" dirty="0">
                <a:hlinkClick r:id="rId3"/>
              </a:rPr>
              <a:t>Class </a:t>
            </a:r>
            <a:r>
              <a:rPr lang="en-US" dirty="0" smtClean="0">
                <a:hlinkClick r:id="rId3"/>
              </a:rPr>
              <a:t>Dojo   </a:t>
            </a:r>
          </a:p>
          <a:p>
            <a:endParaRPr lang="en-US" dirty="0">
              <a:hlinkClick r:id="rId3"/>
            </a:endParaRPr>
          </a:p>
          <a:p>
            <a:pPr marL="0" indent="0" algn="ctr">
              <a:buNone/>
            </a:pPr>
            <a:r>
              <a:rPr lang="en-US" sz="4400" dirty="0" smtClean="0">
                <a:latin typeface="+mj-lt"/>
              </a:rPr>
              <a:t>WAIT 8-10 SECONDS  </a:t>
            </a:r>
            <a:endParaRPr lang="en-US" sz="4400" dirty="0">
              <a:latin typeface="+mj-lt"/>
            </a:endParaRPr>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Tree>
    <p:extLst>
      <p:ext uri="{BB962C8B-B14F-4D97-AF65-F5344CB8AC3E}">
        <p14:creationId xmlns:p14="http://schemas.microsoft.com/office/powerpoint/2010/main" val="4047258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Effective Feedback</a:t>
            </a:r>
            <a:endParaRPr lang="en-US" dirty="0"/>
          </a:p>
        </p:txBody>
      </p:sp>
      <p:sp>
        <p:nvSpPr>
          <p:cNvPr id="3" name="Content Placeholder 2"/>
          <p:cNvSpPr>
            <a:spLocks noGrp="1"/>
          </p:cNvSpPr>
          <p:nvPr>
            <p:ph idx="1"/>
          </p:nvPr>
        </p:nvSpPr>
        <p:spPr/>
        <p:txBody>
          <a:bodyPr>
            <a:normAutofit/>
          </a:bodyPr>
          <a:lstStyle/>
          <a:p>
            <a:r>
              <a:rPr lang="en-US" sz="4800" dirty="0" smtClean="0"/>
              <a:t>Echo</a:t>
            </a:r>
          </a:p>
          <a:p>
            <a:r>
              <a:rPr lang="en-US" sz="4800" dirty="0" smtClean="0"/>
              <a:t>Explain</a:t>
            </a:r>
          </a:p>
          <a:p>
            <a:r>
              <a:rPr lang="en-US" sz="4800" dirty="0" smtClean="0"/>
              <a:t>Elaborate</a:t>
            </a:r>
            <a:endParaRPr lang="en-US" sz="4800" dirty="0"/>
          </a:p>
        </p:txBody>
      </p:sp>
      <p:pic>
        <p:nvPicPr>
          <p:cNvPr id="14338" name="Picture 2" descr="C:\Users\saprile\AppData\Local\Microsoft\Windows\Temporary Internet Files\Content.IE5\S89SM4KT\bi[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825" y="3425825"/>
            <a:ext cx="6350" cy="635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saprile\AppData\Local\Microsoft\Windows\Temporary Internet Files\Content.IE5\S89SM4KT\bi[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825" y="3425825"/>
            <a:ext cx="6350" cy="635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Tree>
    <p:extLst>
      <p:ext uri="{BB962C8B-B14F-4D97-AF65-F5344CB8AC3E}">
        <p14:creationId xmlns:p14="http://schemas.microsoft.com/office/powerpoint/2010/main" val="3168754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ABOUT VOLUNTEERS?</a:t>
            </a:r>
            <a:endParaRPr lang="en-US" dirty="0"/>
          </a:p>
        </p:txBody>
      </p:sp>
      <p:sp>
        <p:nvSpPr>
          <p:cNvPr id="4" name="Content Placeholder 3"/>
          <p:cNvSpPr>
            <a:spLocks noGrp="1"/>
          </p:cNvSpPr>
          <p:nvPr>
            <p:ph idx="1"/>
          </p:nvPr>
        </p:nvSpPr>
        <p:spPr/>
        <p:txBody>
          <a:bodyPr/>
          <a:lstStyle/>
          <a:p>
            <a:endParaRPr lang="en-US" dirty="0"/>
          </a:p>
        </p:txBody>
      </p:sp>
      <p:pic>
        <p:nvPicPr>
          <p:cNvPr id="15363" name="Picture 3" descr="C:\Users\saprile\AppData\Local\Microsoft\Windows\Temporary Internet Files\Content.IE5\LAP456BA\Raise-Your-Hand-6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183" y="2286000"/>
            <a:ext cx="4953000" cy="38354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Tree>
    <p:extLst>
      <p:ext uri="{BB962C8B-B14F-4D97-AF65-F5344CB8AC3E}">
        <p14:creationId xmlns:p14="http://schemas.microsoft.com/office/powerpoint/2010/main" val="2399220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CFU Techniques that do NOT work</a:t>
            </a:r>
          </a:p>
        </p:txBody>
      </p:sp>
      <p:sp>
        <p:nvSpPr>
          <p:cNvPr id="4" name="Content Placeholder 3"/>
          <p:cNvSpPr>
            <a:spLocks noGrp="1"/>
          </p:cNvSpPr>
          <p:nvPr>
            <p:ph idx="1"/>
          </p:nvPr>
        </p:nvSpPr>
        <p:spPr/>
        <p:txBody>
          <a:bodyPr>
            <a:normAutofit lnSpcReduction="10000"/>
          </a:bodyPr>
          <a:lstStyle/>
          <a:p>
            <a:r>
              <a:rPr lang="en-US" dirty="0"/>
              <a:t>Thumbs up/thumbs down</a:t>
            </a:r>
          </a:p>
          <a:p>
            <a:r>
              <a:rPr lang="en-US" dirty="0"/>
              <a:t>Volunteer (consider using this for gifted learners and high achievers,  to keep them motivated)</a:t>
            </a:r>
          </a:p>
          <a:p>
            <a:r>
              <a:rPr lang="en-US" dirty="0"/>
              <a:t>Raise your hand if you are confused/if you understand</a:t>
            </a:r>
          </a:p>
          <a:p>
            <a:r>
              <a:rPr lang="en-US" dirty="0"/>
              <a:t>Choral response – this is an engagement technique, but not a checking for understanding technique</a:t>
            </a:r>
          </a:p>
          <a:p>
            <a:r>
              <a:rPr lang="en-US" dirty="0"/>
              <a:t>Pair share without calling on non-volunteers</a:t>
            </a:r>
          </a:p>
          <a:p>
            <a:r>
              <a:rPr lang="en-US" dirty="0"/>
              <a:t>Asking questions BEFORE teaching (this only assesses background knowledge)</a:t>
            </a:r>
          </a:p>
          <a:p>
            <a:r>
              <a:rPr lang="en-US" dirty="0"/>
              <a:t>Others?</a:t>
            </a:r>
          </a:p>
          <a:p>
            <a:endParaRPr lang="en-US" dirty="0"/>
          </a:p>
        </p:txBody>
      </p:sp>
      <p:sp>
        <p:nvSpPr>
          <p:cNvPr id="7"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Tree>
    <p:extLst>
      <p:ext uri="{BB962C8B-B14F-4D97-AF65-F5344CB8AC3E}">
        <p14:creationId xmlns:p14="http://schemas.microsoft.com/office/powerpoint/2010/main" val="458512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042" y="228600"/>
            <a:ext cx="8229600" cy="1143000"/>
          </a:xfrm>
        </p:spPr>
        <p:txBody>
          <a:bodyPr/>
          <a:lstStyle/>
          <a:p>
            <a:pPr algn="ctr"/>
            <a:r>
              <a:rPr lang="en-US" dirty="0" smtClean="0"/>
              <a:t>LEARNING OBJECTIVE</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
        <p:nvSpPr>
          <p:cNvPr id="5" name="Content Placeholder 2"/>
          <p:cNvSpPr>
            <a:spLocks noGrp="1"/>
          </p:cNvSpPr>
          <p:nvPr>
            <p:ph idx="1"/>
          </p:nvPr>
        </p:nvSpPr>
        <p:spPr/>
        <p:txBody>
          <a:bodyPr>
            <a:normAutofit/>
          </a:bodyPr>
          <a:lstStyle/>
          <a:p>
            <a:pPr marL="0" indent="0" algn="ctr">
              <a:buNone/>
            </a:pPr>
            <a:endParaRPr lang="en-US" dirty="0"/>
          </a:p>
        </p:txBody>
      </p:sp>
      <p:pic>
        <p:nvPicPr>
          <p:cNvPr id="17410" name="Picture 2" descr="http://www.glasbergen.com/wp-content/gallery/education-and-teacher-cartoons/edu5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4156405" cy="4826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221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OBJECTIVE</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
        <p:nvSpPr>
          <p:cNvPr id="5" name="Content Placeholder 2"/>
          <p:cNvSpPr>
            <a:spLocks noGrp="1"/>
          </p:cNvSpPr>
          <p:nvPr>
            <p:ph idx="1"/>
          </p:nvPr>
        </p:nvSpPr>
        <p:spPr/>
        <p:txBody>
          <a:bodyPr>
            <a:normAutofit lnSpcReduction="10000"/>
          </a:bodyPr>
          <a:lstStyle/>
          <a:p>
            <a:pPr marL="0" indent="0" algn="ctr">
              <a:buNone/>
            </a:pPr>
            <a:r>
              <a:rPr lang="en-US" sz="3200" dirty="0" smtClean="0"/>
              <a:t>COMPOSING and PRESENTING </a:t>
            </a:r>
          </a:p>
          <a:p>
            <a:pPr marL="0" indent="0" algn="ctr">
              <a:buNone/>
            </a:pPr>
            <a:r>
              <a:rPr lang="en-US" sz="3200" dirty="0" smtClean="0"/>
              <a:t>are not the same as</a:t>
            </a:r>
          </a:p>
          <a:p>
            <a:pPr marL="0" indent="0" algn="ctr">
              <a:buNone/>
            </a:pPr>
            <a:r>
              <a:rPr lang="en-US" sz="3200" dirty="0" smtClean="0"/>
              <a:t>HAVING and POSTING </a:t>
            </a:r>
          </a:p>
          <a:p>
            <a:pPr marL="0" indent="0" algn="ctr">
              <a:buNone/>
            </a:pPr>
            <a:r>
              <a:rPr lang="en-US" sz="3200" dirty="0" smtClean="0"/>
              <a:t>a learning objective.</a:t>
            </a:r>
          </a:p>
          <a:p>
            <a:pPr marL="0" indent="0">
              <a:buNone/>
            </a:pPr>
            <a:endParaRPr lang="en-US" dirty="0"/>
          </a:p>
          <a:p>
            <a:pPr marL="0" indent="0">
              <a:buNone/>
            </a:pPr>
            <a:r>
              <a:rPr lang="en-US" dirty="0" smtClean="0"/>
              <a:t>*Too often we judge the effectiveness of the learning objective part of the lesson by checking to see if one is posted, rather than observing the PROCESS and PRACTICE of </a:t>
            </a:r>
            <a:r>
              <a:rPr lang="en-US" b="1" dirty="0" smtClean="0"/>
              <a:t>teaching</a:t>
            </a:r>
            <a:r>
              <a:rPr lang="en-US" dirty="0" smtClean="0"/>
              <a:t> a learning objective.*</a:t>
            </a:r>
            <a:endParaRPr lang="en-US" dirty="0"/>
          </a:p>
        </p:txBody>
      </p:sp>
    </p:spTree>
    <p:extLst>
      <p:ext uri="{BB962C8B-B14F-4D97-AF65-F5344CB8AC3E}">
        <p14:creationId xmlns:p14="http://schemas.microsoft.com/office/powerpoint/2010/main" val="3740737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Standards vs. Learning Objectives</a:t>
            </a:r>
            <a:endParaRPr lang="en-US" dirty="0"/>
          </a:p>
        </p:txBody>
      </p:sp>
      <p:sp>
        <p:nvSpPr>
          <p:cNvPr id="3" name="Content Placeholder 2"/>
          <p:cNvSpPr>
            <a:spLocks noGrp="1"/>
          </p:cNvSpPr>
          <p:nvPr>
            <p:ph idx="1"/>
          </p:nvPr>
        </p:nvSpPr>
        <p:spPr/>
        <p:txBody>
          <a:bodyPr/>
          <a:lstStyle/>
          <a:p>
            <a:endParaRPr lang="en-US" b="1" dirty="0" smtClean="0">
              <a:solidFill>
                <a:srgbClr val="002060"/>
              </a:solidFill>
            </a:endParaRPr>
          </a:p>
          <a:p>
            <a:r>
              <a:rPr lang="en-US" b="1" dirty="0" smtClean="0">
                <a:solidFill>
                  <a:srgbClr val="002060"/>
                </a:solidFill>
              </a:rPr>
              <a:t>Standards</a:t>
            </a:r>
            <a:r>
              <a:rPr lang="en-US" dirty="0" smtClean="0"/>
              <a:t> </a:t>
            </a:r>
            <a:r>
              <a:rPr lang="en-US" dirty="0"/>
              <a:t>describe what students are to be taught over the course of a year.  They are an </a:t>
            </a:r>
            <a:r>
              <a:rPr lang="en-US" b="1" dirty="0">
                <a:solidFill>
                  <a:srgbClr val="0070C0"/>
                </a:solidFill>
              </a:rPr>
              <a:t>end of the year outcome</a:t>
            </a:r>
            <a:r>
              <a:rPr lang="en-US" dirty="0" smtClean="0"/>
              <a:t>.</a:t>
            </a:r>
          </a:p>
          <a:p>
            <a:pPr marL="0" indent="0">
              <a:buNone/>
            </a:pPr>
            <a:endParaRPr lang="en-US" dirty="0"/>
          </a:p>
          <a:p>
            <a:r>
              <a:rPr lang="en-US" dirty="0"/>
              <a:t>A </a:t>
            </a:r>
            <a:r>
              <a:rPr lang="en-US" b="1" dirty="0">
                <a:solidFill>
                  <a:srgbClr val="002060"/>
                </a:solidFill>
              </a:rPr>
              <a:t>Learning Objective </a:t>
            </a:r>
            <a:r>
              <a:rPr lang="en-US" dirty="0"/>
              <a:t>describes what students will learn at the end of a specific lesson as a result of instruction.  They are an </a:t>
            </a:r>
            <a:r>
              <a:rPr lang="en-US" b="1" dirty="0">
                <a:solidFill>
                  <a:srgbClr val="0070C0"/>
                </a:solidFill>
              </a:rPr>
              <a:t>end of the lesson outcome.</a:t>
            </a:r>
          </a:p>
          <a:p>
            <a:endParaRPr lang="en-US" dirty="0"/>
          </a:p>
        </p:txBody>
      </p:sp>
      <p:sp>
        <p:nvSpPr>
          <p:cNvPr id="6" name="Footer Placeholder 3"/>
          <p:cNvSpPr txBox="1">
            <a:spLocks/>
          </p:cNvSpPr>
          <p:nvPr/>
        </p:nvSpPr>
        <p:spPr>
          <a:xfrm>
            <a:off x="685800" y="62484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spTree>
    <p:extLst>
      <p:ext uri="{BB962C8B-B14F-4D97-AF65-F5344CB8AC3E}">
        <p14:creationId xmlns:p14="http://schemas.microsoft.com/office/powerpoint/2010/main" val="1553190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Learning Objectives that produce great lessons are not just thrown together.  </a:t>
            </a:r>
            <a:r>
              <a:rPr lang="en-US" sz="2800" dirty="0" smtClean="0"/>
              <a:t>They </a:t>
            </a:r>
            <a:r>
              <a:rPr lang="en-US" sz="2800" dirty="0"/>
              <a:t>are carefully planned </a:t>
            </a:r>
            <a:r>
              <a:rPr lang="en-US" sz="2800" dirty="0" smtClean="0"/>
              <a:t/>
            </a:r>
            <a:br>
              <a:rPr lang="en-US" sz="2800" dirty="0" smtClean="0"/>
            </a:br>
            <a:r>
              <a:rPr lang="en-US" sz="2800" dirty="0" smtClean="0"/>
              <a:t>using </a:t>
            </a:r>
            <a:r>
              <a:rPr lang="en-US" sz="2800" dirty="0"/>
              <a:t>specific components.</a:t>
            </a:r>
          </a:p>
        </p:txBody>
      </p:sp>
      <p:sp>
        <p:nvSpPr>
          <p:cNvPr id="3" name="Content Placeholder 2"/>
          <p:cNvSpPr>
            <a:spLocks noGrp="1"/>
          </p:cNvSpPr>
          <p:nvPr>
            <p:ph idx="1"/>
          </p:nvPr>
        </p:nvSpPr>
        <p:spPr/>
        <p:txBody>
          <a:bodyPr>
            <a:normAutofit fontScale="85000" lnSpcReduction="20000"/>
          </a:bodyPr>
          <a:lstStyle/>
          <a:p>
            <a:pPr marL="0" indent="0">
              <a:buNone/>
            </a:pPr>
            <a:r>
              <a:rPr lang="en-US" u="sng" dirty="0">
                <a:effectLst>
                  <a:outerShdw blurRad="38100" dist="38100" dir="2700000" algn="tl">
                    <a:srgbClr val="000000">
                      <a:alpha val="43137"/>
                    </a:srgbClr>
                  </a:outerShdw>
                </a:effectLst>
              </a:rPr>
              <a:t>Learning Objectives Contain:</a:t>
            </a:r>
          </a:p>
          <a:p>
            <a:r>
              <a:rPr lang="en-US" b="1" dirty="0"/>
              <a:t>Skill </a:t>
            </a:r>
            <a:r>
              <a:rPr lang="en-US" dirty="0" smtClean="0"/>
              <a:t>(measurable </a:t>
            </a:r>
            <a:r>
              <a:rPr lang="en-US" dirty="0"/>
              <a:t>behavior) </a:t>
            </a:r>
            <a:r>
              <a:rPr lang="en-US" dirty="0" smtClean="0"/>
              <a:t>– the </a:t>
            </a:r>
            <a:r>
              <a:rPr lang="en-US" b="1" dirty="0" smtClean="0"/>
              <a:t>VERB</a:t>
            </a:r>
          </a:p>
          <a:p>
            <a:pPr marL="0" indent="0">
              <a:buNone/>
            </a:pPr>
            <a:r>
              <a:rPr lang="en-US" b="1" dirty="0"/>
              <a:t>	</a:t>
            </a:r>
            <a:r>
              <a:rPr lang="en-US" dirty="0" smtClean="0"/>
              <a:t>Ex</a:t>
            </a:r>
            <a:r>
              <a:rPr lang="en-US" dirty="0"/>
              <a:t>: </a:t>
            </a:r>
            <a:r>
              <a:rPr lang="en-US" dirty="0">
                <a:solidFill>
                  <a:srgbClr val="FF0000"/>
                </a:solidFill>
              </a:rPr>
              <a:t>Add </a:t>
            </a:r>
            <a:r>
              <a:rPr lang="en-US" dirty="0"/>
              <a:t>decimals to hundredths, using concrete </a:t>
            </a:r>
            <a:r>
              <a:rPr lang="en-US" dirty="0" smtClean="0"/>
              <a:t>	models </a:t>
            </a:r>
            <a:r>
              <a:rPr lang="en-US" dirty="0"/>
              <a:t>or drawings and strategies based on </a:t>
            </a:r>
            <a:r>
              <a:rPr lang="en-US" dirty="0" smtClean="0"/>
              <a:t>properties </a:t>
            </a:r>
            <a:r>
              <a:rPr lang="en-US" dirty="0"/>
              <a:t>of </a:t>
            </a:r>
            <a:r>
              <a:rPr lang="en-US" dirty="0" smtClean="0"/>
              <a:t>	operations</a:t>
            </a:r>
            <a:r>
              <a:rPr lang="en-US" dirty="0"/>
              <a:t>.</a:t>
            </a:r>
          </a:p>
          <a:p>
            <a:r>
              <a:rPr lang="en-US" b="1" dirty="0" smtClean="0"/>
              <a:t>Concept</a:t>
            </a:r>
            <a:r>
              <a:rPr lang="en-US" dirty="0" smtClean="0"/>
              <a:t> </a:t>
            </a:r>
            <a:r>
              <a:rPr lang="en-US" dirty="0"/>
              <a:t>(main idea) </a:t>
            </a:r>
            <a:r>
              <a:rPr lang="en-US" dirty="0" smtClean="0"/>
              <a:t>– the </a:t>
            </a:r>
            <a:r>
              <a:rPr lang="en-US" b="1" dirty="0" smtClean="0"/>
              <a:t>NOUN</a:t>
            </a:r>
          </a:p>
          <a:p>
            <a:pPr marL="393192" lvl="1" indent="0">
              <a:buNone/>
            </a:pPr>
            <a:r>
              <a:rPr lang="en-US" sz="2600" b="1" dirty="0" smtClean="0"/>
              <a:t>	</a:t>
            </a:r>
            <a:r>
              <a:rPr lang="en-US" sz="2600" dirty="0"/>
              <a:t>Ex: Add </a:t>
            </a:r>
            <a:r>
              <a:rPr lang="en-US" sz="2600" dirty="0">
                <a:solidFill>
                  <a:srgbClr val="FF0000"/>
                </a:solidFill>
              </a:rPr>
              <a:t>decimals</a:t>
            </a:r>
            <a:r>
              <a:rPr lang="en-US" sz="2600" dirty="0"/>
              <a:t> to </a:t>
            </a:r>
            <a:r>
              <a:rPr lang="en-US" sz="2600" dirty="0">
                <a:solidFill>
                  <a:srgbClr val="FF0000"/>
                </a:solidFill>
              </a:rPr>
              <a:t>hundredths, </a:t>
            </a:r>
            <a:r>
              <a:rPr lang="en-US" sz="2600" dirty="0"/>
              <a:t>using concrete 	models or drawings and strategies based on </a:t>
            </a:r>
            <a:r>
              <a:rPr lang="en-US" sz="2600" dirty="0" smtClean="0"/>
              <a:t>properties of      </a:t>
            </a:r>
            <a:r>
              <a:rPr lang="en-US" sz="2600" dirty="0"/>
              <a:t>	</a:t>
            </a:r>
            <a:r>
              <a:rPr lang="en-US" sz="2600" dirty="0" smtClean="0"/>
              <a:t>operations.</a:t>
            </a:r>
            <a:endParaRPr lang="en-US" sz="2600" b="1" dirty="0"/>
          </a:p>
          <a:p>
            <a:r>
              <a:rPr lang="en-US" dirty="0" smtClean="0"/>
              <a:t>Sometimes </a:t>
            </a:r>
            <a:r>
              <a:rPr lang="en-US" dirty="0"/>
              <a:t>a </a:t>
            </a:r>
            <a:r>
              <a:rPr lang="en-US" b="1" dirty="0"/>
              <a:t>Context</a:t>
            </a:r>
            <a:r>
              <a:rPr lang="en-US" dirty="0"/>
              <a:t> (restricting condition</a:t>
            </a:r>
            <a:r>
              <a:rPr lang="en-US" dirty="0" smtClean="0"/>
              <a:t>) – the </a:t>
            </a:r>
            <a:r>
              <a:rPr lang="en-US" b="1" dirty="0" smtClean="0"/>
              <a:t>HOW</a:t>
            </a:r>
            <a:endParaRPr lang="en-US" b="1" dirty="0"/>
          </a:p>
          <a:p>
            <a:pPr marL="393192" lvl="1" indent="0">
              <a:buNone/>
            </a:pPr>
            <a:r>
              <a:rPr lang="en-US" sz="2600" dirty="0" smtClean="0"/>
              <a:t>	Ex:  Add </a:t>
            </a:r>
            <a:r>
              <a:rPr lang="en-US" sz="2600" dirty="0"/>
              <a:t>decimals to hundredths, </a:t>
            </a:r>
            <a:r>
              <a:rPr lang="en-US" sz="2600" dirty="0">
                <a:solidFill>
                  <a:srgbClr val="FF0000"/>
                </a:solidFill>
              </a:rPr>
              <a:t>using concrete 	models or drawings and strategies based on properties </a:t>
            </a:r>
            <a:r>
              <a:rPr lang="en-US" sz="2600" dirty="0" smtClean="0">
                <a:solidFill>
                  <a:srgbClr val="FF0000"/>
                </a:solidFill>
              </a:rPr>
              <a:t>	of operations</a:t>
            </a:r>
            <a:r>
              <a:rPr lang="en-US" sz="2600" dirty="0">
                <a:solidFill>
                  <a:srgbClr val="FF0000"/>
                </a:solidFill>
              </a:rPr>
              <a:t>.</a:t>
            </a:r>
            <a:endParaRPr lang="en-US" sz="2600" b="1" dirty="0">
              <a:solidFill>
                <a:srgbClr val="FF0000"/>
              </a:solidFill>
            </a:endParaRPr>
          </a:p>
          <a:p>
            <a:pPr marL="393192" lvl="1" indent="0">
              <a:buNone/>
            </a:pPr>
            <a:endParaRPr lang="en-US" dirty="0"/>
          </a:p>
        </p:txBody>
      </p:sp>
      <p:sp>
        <p:nvSpPr>
          <p:cNvPr id="6" name="Footer Placeholder 3"/>
          <p:cNvSpPr txBox="1">
            <a:spLocks/>
          </p:cNvSpPr>
          <p:nvPr/>
        </p:nvSpPr>
        <p:spPr>
          <a:xfrm>
            <a:off x="685800" y="62484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spTree>
    <p:extLst>
      <p:ext uri="{BB962C8B-B14F-4D97-AF65-F5344CB8AC3E}">
        <p14:creationId xmlns:p14="http://schemas.microsoft.com/office/powerpoint/2010/main" val="1535706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Writing Learning Objective Skills</a:t>
            </a:r>
            <a:endParaRPr lang="en-US" sz="4800" dirty="0"/>
          </a:p>
        </p:txBody>
      </p:sp>
      <p:sp>
        <p:nvSpPr>
          <p:cNvPr id="3" name="Content Placeholder 2"/>
          <p:cNvSpPr>
            <a:spLocks noGrp="1"/>
          </p:cNvSpPr>
          <p:nvPr>
            <p:ph idx="1"/>
          </p:nvPr>
        </p:nvSpPr>
        <p:spPr/>
        <p:txBody>
          <a:bodyPr>
            <a:normAutofit fontScale="55000" lnSpcReduction="20000"/>
          </a:bodyPr>
          <a:lstStyle/>
          <a:p>
            <a:r>
              <a:rPr lang="en-US" sz="4800" dirty="0"/>
              <a:t>Learning Objectives must contain a measurable skill (verb) such as: </a:t>
            </a:r>
            <a:r>
              <a:rPr lang="en-US" sz="4800" dirty="0">
                <a:solidFill>
                  <a:srgbClr val="FF0000"/>
                </a:solidFill>
              </a:rPr>
              <a:t>identify, calculate, compare, estimate, cite evidence, formulate, analyze, prove. </a:t>
            </a:r>
          </a:p>
          <a:p>
            <a:r>
              <a:rPr lang="en-US" sz="4800" dirty="0"/>
              <a:t>Non-measurable objectives such as </a:t>
            </a:r>
            <a:r>
              <a:rPr lang="en-US" sz="4800" b="1" strike="sngStrike" dirty="0"/>
              <a:t>learn, understand, know</a:t>
            </a:r>
            <a:r>
              <a:rPr lang="en-US" sz="4800" b="1" dirty="0"/>
              <a:t> </a:t>
            </a:r>
            <a:r>
              <a:rPr lang="en-US" sz="4800" b="1" dirty="0" smtClean="0"/>
              <a:t> </a:t>
            </a:r>
            <a:r>
              <a:rPr lang="en-US" sz="4800" dirty="0" smtClean="0"/>
              <a:t>should </a:t>
            </a:r>
            <a:r>
              <a:rPr lang="en-US" sz="4800" dirty="0"/>
              <a:t>not be used because </a:t>
            </a:r>
            <a:r>
              <a:rPr lang="en-US" sz="4800" dirty="0" smtClean="0"/>
              <a:t>it is difficult to determine whether or not students </a:t>
            </a:r>
            <a:r>
              <a:rPr lang="en-US" sz="4800" dirty="0"/>
              <a:t>have successfully completed the objective.</a:t>
            </a:r>
          </a:p>
          <a:p>
            <a:r>
              <a:rPr lang="en-US" sz="4800" dirty="0"/>
              <a:t>The skill in the Learning Objective must always exactly </a:t>
            </a:r>
            <a:r>
              <a:rPr lang="en-US" sz="4800" b="1" dirty="0"/>
              <a:t>match</a:t>
            </a:r>
            <a:r>
              <a:rPr lang="en-US" sz="4800" dirty="0"/>
              <a:t> what the students will be asked to do on their </a:t>
            </a:r>
            <a:r>
              <a:rPr lang="en-US" sz="4800" b="1" dirty="0"/>
              <a:t>independent practice. </a:t>
            </a:r>
            <a:r>
              <a:rPr lang="en-US" sz="4800" dirty="0"/>
              <a:t>(Remember </a:t>
            </a:r>
            <a:r>
              <a:rPr lang="en-US" sz="4800" dirty="0" smtClean="0"/>
              <a:t>- it </a:t>
            </a:r>
            <a:r>
              <a:rPr lang="en-US" sz="4800" dirty="0"/>
              <a:t>is the desired end of the lesson outcome).</a:t>
            </a:r>
            <a:endParaRPr lang="en-US" sz="4800" b="1" dirty="0"/>
          </a:p>
          <a:p>
            <a:pPr marL="0" indent="0" algn="ctr">
              <a:buNone/>
            </a:pPr>
            <a:r>
              <a:rPr lang="en-US" sz="4800" dirty="0" smtClean="0"/>
              <a:t>**Bell’s 12 Most Powerful Words**</a:t>
            </a:r>
            <a:endParaRPr lang="en-US" sz="4800" dirty="0"/>
          </a:p>
        </p:txBody>
      </p:sp>
      <p:sp>
        <p:nvSpPr>
          <p:cNvPr id="6" name="Footer Placeholder 3"/>
          <p:cNvSpPr txBox="1">
            <a:spLocks/>
          </p:cNvSpPr>
          <p:nvPr/>
        </p:nvSpPr>
        <p:spPr>
          <a:xfrm>
            <a:off x="685800" y="62484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spTree>
    <p:extLst>
      <p:ext uri="{BB962C8B-B14F-4D97-AF65-F5344CB8AC3E}">
        <p14:creationId xmlns:p14="http://schemas.microsoft.com/office/powerpoint/2010/main" val="3564322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mn-lt"/>
              </a:rPr>
              <a:t>STUDENT ENGAGEMENT</a:t>
            </a:r>
            <a:endParaRPr lang="en-US" dirty="0">
              <a:solidFill>
                <a:schemeClr val="tx1"/>
              </a:solidFill>
              <a:latin typeface="+mn-lt"/>
            </a:endParaRPr>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
        <p:nvSpPr>
          <p:cNvPr id="6" name="Content Placeholder 5"/>
          <p:cNvSpPr>
            <a:spLocks noGrp="1"/>
          </p:cNvSpPr>
          <p:nvPr>
            <p:ph idx="1"/>
          </p:nvPr>
        </p:nvSpPr>
        <p:spPr/>
        <p:txBody>
          <a:bodyPr>
            <a:normAutofit/>
          </a:bodyPr>
          <a:lstStyle/>
          <a:p>
            <a:pPr marL="0" indent="0" algn="ctr">
              <a:buNone/>
            </a:pPr>
            <a:endParaRPr lang="en-US" sz="8000" dirty="0">
              <a:latin typeface="Footlight MT Light" pitchFamily="18" charset="0"/>
            </a:endParaRPr>
          </a:p>
        </p:txBody>
      </p:sp>
      <p:pic>
        <p:nvPicPr>
          <p:cNvPr id="1026" name="Picture 2" descr="Paying Attention cartoons, Paying Attention cartoon, funny, Paying Attention picture, Paying Attention pictures, Paying Attention image, Paying Attention images, Paying Attention illustration, Paying Attention illustr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8800"/>
            <a:ext cx="318197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70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
            </a:r>
            <a:br>
              <a:rPr lang="en-US" sz="4000" dirty="0" smtClean="0"/>
            </a:br>
            <a:r>
              <a:rPr lang="en-US" sz="4000" dirty="0" smtClean="0"/>
              <a:t>Interacting with the Learning Objective</a:t>
            </a:r>
            <a:endParaRPr lang="en-US" sz="4000" b="1"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2800" i="1" dirty="0" smtClean="0"/>
              <a:t>Interaction is important for student engagement and checking for understanding!</a:t>
            </a:r>
          </a:p>
          <a:p>
            <a:r>
              <a:rPr lang="en-US" sz="2800" dirty="0" smtClean="0"/>
              <a:t>Document </a:t>
            </a:r>
            <a:r>
              <a:rPr lang="en-US" sz="2800" dirty="0"/>
              <a:t>Camera / Projector</a:t>
            </a:r>
          </a:p>
          <a:p>
            <a:r>
              <a:rPr lang="en-US" sz="2800" dirty="0"/>
              <a:t>Power </a:t>
            </a:r>
            <a:r>
              <a:rPr lang="en-US" sz="2800" dirty="0" smtClean="0"/>
              <a:t>Point presentation</a:t>
            </a:r>
            <a:endParaRPr lang="en-US" sz="2800" dirty="0"/>
          </a:p>
          <a:p>
            <a:r>
              <a:rPr lang="en-US" sz="2800" dirty="0"/>
              <a:t>Whiteboard / Sentence Strip</a:t>
            </a:r>
          </a:p>
          <a:p>
            <a:r>
              <a:rPr lang="en-US" sz="2800" dirty="0"/>
              <a:t>Handout</a:t>
            </a:r>
          </a:p>
          <a:p>
            <a:r>
              <a:rPr lang="en-US" sz="2800" dirty="0"/>
              <a:t>Choral Response: pronounce academic </a:t>
            </a:r>
            <a:r>
              <a:rPr lang="en-US" sz="2800" dirty="0" smtClean="0"/>
              <a:t>vocabulary</a:t>
            </a:r>
            <a:endParaRPr lang="en-US" sz="2800" dirty="0"/>
          </a:p>
          <a:p>
            <a:r>
              <a:rPr lang="en-US" sz="2800" dirty="0"/>
              <a:t>Pair </a:t>
            </a:r>
            <a:r>
              <a:rPr lang="en-US" sz="2800" dirty="0" smtClean="0"/>
              <a:t>Share</a:t>
            </a:r>
          </a:p>
          <a:p>
            <a:r>
              <a:rPr lang="en-US" sz="2800" dirty="0" smtClean="0"/>
              <a:t>Gestures</a:t>
            </a:r>
            <a:endParaRPr lang="en-US" sz="2800" dirty="0"/>
          </a:p>
          <a:p>
            <a:r>
              <a:rPr lang="en-US" sz="2800" dirty="0"/>
              <a:t>Note Taking: Cue students to write down, underline, highlight, circle important information.</a:t>
            </a:r>
          </a:p>
        </p:txBody>
      </p:sp>
      <p:sp>
        <p:nvSpPr>
          <p:cNvPr id="6" name="Footer Placeholder 3"/>
          <p:cNvSpPr txBox="1">
            <a:spLocks/>
          </p:cNvSpPr>
          <p:nvPr/>
        </p:nvSpPr>
        <p:spPr>
          <a:xfrm>
            <a:off x="685800" y="62484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spTree>
    <p:extLst>
      <p:ext uri="{BB962C8B-B14F-4D97-AF65-F5344CB8AC3E}">
        <p14:creationId xmlns:p14="http://schemas.microsoft.com/office/powerpoint/2010/main" val="2809748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32"/>
            <a:ext cx="8229600" cy="1143000"/>
          </a:xfrm>
        </p:spPr>
        <p:txBody>
          <a:bodyPr>
            <a:normAutofit fontScale="90000"/>
          </a:bodyPr>
          <a:lstStyle/>
          <a:p>
            <a:pPr algn="ctr"/>
            <a:r>
              <a:rPr lang="en-US" dirty="0" smtClean="0"/>
              <a:t>ACTIVATION OF PRIOR KNOWLEDGE (APK)</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
        <p:nvSpPr>
          <p:cNvPr id="5" name="Content Placeholder 2"/>
          <p:cNvSpPr>
            <a:spLocks noGrp="1"/>
          </p:cNvSpPr>
          <p:nvPr>
            <p:ph idx="1"/>
          </p:nvPr>
        </p:nvSpPr>
        <p:spPr/>
        <p:txBody>
          <a:bodyPr>
            <a:normAutofit/>
          </a:bodyPr>
          <a:lstStyle/>
          <a:p>
            <a:pPr marL="0" indent="0" algn="ctr">
              <a:buNone/>
            </a:pPr>
            <a:endParaRPr lang="en-US" dirty="0"/>
          </a:p>
        </p:txBody>
      </p:sp>
      <p:pic>
        <p:nvPicPr>
          <p:cNvPr id="20482" name="Picture 2" descr="http://www.glasbergen.com/wp-content/gallery/education-and-teacher-cartoons/edu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752600"/>
            <a:ext cx="4452136" cy="447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14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32"/>
            <a:ext cx="8229600" cy="1143000"/>
          </a:xfrm>
        </p:spPr>
        <p:txBody>
          <a:bodyPr>
            <a:normAutofit/>
          </a:bodyPr>
          <a:lstStyle/>
          <a:p>
            <a:pPr algn="ctr"/>
            <a:r>
              <a:rPr lang="en-US" dirty="0" smtClean="0"/>
              <a:t>APK</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
        <p:nvSpPr>
          <p:cNvPr id="5" name="Content Placeholder 2"/>
          <p:cNvSpPr>
            <a:spLocks noGrp="1"/>
          </p:cNvSpPr>
          <p:nvPr>
            <p:ph idx="1"/>
          </p:nvPr>
        </p:nvSpPr>
        <p:spPr/>
        <p:txBody>
          <a:bodyPr>
            <a:normAutofit/>
          </a:bodyPr>
          <a:lstStyle/>
          <a:p>
            <a:r>
              <a:rPr lang="en-US" sz="2800" dirty="0" smtClean="0"/>
              <a:t>APK provides a </a:t>
            </a:r>
            <a:r>
              <a:rPr lang="en-US" sz="2800" b="1" dirty="0" smtClean="0"/>
              <a:t>bridge</a:t>
            </a:r>
            <a:endParaRPr lang="en-US" sz="2800" b="1" dirty="0"/>
          </a:p>
          <a:p>
            <a:r>
              <a:rPr lang="en-US" sz="2800" dirty="0"/>
              <a:t>APK explicitly </a:t>
            </a:r>
            <a:r>
              <a:rPr lang="en-US" sz="2800" b="1" dirty="0"/>
              <a:t>retrieves pertinent information from long-term memory and places it into working </a:t>
            </a:r>
            <a:r>
              <a:rPr lang="en-US" sz="2800" b="1" dirty="0" smtClean="0"/>
              <a:t>memory.</a:t>
            </a:r>
            <a:endParaRPr lang="en-US" sz="2800" b="1" dirty="0"/>
          </a:p>
          <a:p>
            <a:pPr marL="0" indent="0" algn="ctr">
              <a:buNone/>
            </a:pPr>
            <a:endParaRPr lang="en-US" dirty="0"/>
          </a:p>
        </p:txBody>
      </p:sp>
      <p:pic>
        <p:nvPicPr>
          <p:cNvPr id="26627" name="Picture 3" descr="C:\Users\saprile\AppData\Local\Microsoft\Windows\Temporary Internet Files\Content.IE5\0UDEGCU0\wooden-bridge-13658832258z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505200"/>
            <a:ext cx="3657600" cy="259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127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9"/>
            <a:ext cx="8229600" cy="1143000"/>
          </a:xfrm>
        </p:spPr>
        <p:txBody>
          <a:bodyPr>
            <a:normAutofit/>
          </a:bodyPr>
          <a:lstStyle/>
          <a:p>
            <a:pPr algn="ctr"/>
            <a:r>
              <a:rPr lang="en-US" sz="3200" i="1" dirty="0" smtClean="0"/>
              <a:t>Concept Development</a:t>
            </a:r>
            <a:endParaRPr lang="en-US" sz="3200" i="1" dirty="0"/>
          </a:p>
        </p:txBody>
      </p:sp>
      <p:sp>
        <p:nvSpPr>
          <p:cNvPr id="6" name="Title 1"/>
          <p:cNvSpPr txBox="1">
            <a:spLocks/>
          </p:cNvSpPr>
          <p:nvPr/>
        </p:nvSpPr>
        <p:spPr>
          <a:xfrm>
            <a:off x="228600" y="1447800"/>
            <a:ext cx="8714772" cy="84881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smtClean="0">
                <a:solidFill>
                  <a:schemeClr val="tx1"/>
                </a:solidFill>
              </a:rPr>
              <a:t>There are two ways to </a:t>
            </a:r>
          </a:p>
          <a:p>
            <a:pPr algn="ctr"/>
            <a:r>
              <a:rPr lang="en-US" sz="3600" dirty="0" smtClean="0">
                <a:solidFill>
                  <a:schemeClr val="tx1"/>
                </a:solidFill>
              </a:rPr>
              <a:t>activate prior knowledge</a:t>
            </a:r>
            <a:endParaRPr lang="en-US" sz="3600" dirty="0">
              <a:solidFill>
                <a:schemeClr val="tx1"/>
              </a:solidFill>
            </a:endParaRPr>
          </a:p>
        </p:txBody>
      </p:sp>
      <p:sp>
        <p:nvSpPr>
          <p:cNvPr id="7" name="Content Placeholder 6"/>
          <p:cNvSpPr txBox="1">
            <a:spLocks noGrp="1"/>
          </p:cNvSpPr>
          <p:nvPr>
            <p:ph idx="1"/>
          </p:nvPr>
        </p:nvSpPr>
        <p:spPr>
          <a:xfrm>
            <a:off x="457200" y="2667000"/>
            <a:ext cx="8305800" cy="3243965"/>
          </a:xfrm>
          <a:prstGeom prst="rect">
            <a:avLst/>
          </a:prstGeom>
          <a:noFill/>
        </p:spPr>
        <p:txBody>
          <a:bodyPr wrap="square" rtlCol="0">
            <a:spAutoFit/>
          </a:bodyPr>
          <a:lstStyle/>
          <a:p>
            <a:pPr marL="0" indent="0">
              <a:buNone/>
            </a:pPr>
            <a:r>
              <a:rPr lang="en-US" sz="3200" b="1" dirty="0" smtClean="0"/>
              <a:t>Universal experience:  </a:t>
            </a:r>
            <a:r>
              <a:rPr lang="en-US" sz="3200" dirty="0" smtClean="0"/>
              <a:t>Activate something from students’ </a:t>
            </a:r>
            <a:r>
              <a:rPr lang="en-US" sz="3200" b="1" dirty="0" smtClean="0">
                <a:solidFill>
                  <a:srgbClr val="7030A0"/>
                </a:solidFill>
              </a:rPr>
              <a:t>prior life experiences </a:t>
            </a:r>
            <a:r>
              <a:rPr lang="en-US" sz="3200" dirty="0" smtClean="0"/>
              <a:t>that is related to the new learning</a:t>
            </a:r>
          </a:p>
          <a:p>
            <a:pPr marL="0" indent="0">
              <a:buNone/>
            </a:pPr>
            <a:endParaRPr lang="en-US" sz="3200" dirty="0"/>
          </a:p>
          <a:p>
            <a:pPr marL="0" indent="0">
              <a:buNone/>
            </a:pPr>
            <a:r>
              <a:rPr lang="en-US" sz="3200" b="1" dirty="0" smtClean="0"/>
              <a:t>Sub-skill review:  </a:t>
            </a:r>
            <a:r>
              <a:rPr lang="en-US" sz="3200" b="1" dirty="0" smtClean="0">
                <a:solidFill>
                  <a:srgbClr val="7030A0"/>
                </a:solidFill>
              </a:rPr>
              <a:t>Reteach a sub-skill </a:t>
            </a:r>
            <a:r>
              <a:rPr lang="en-US" sz="3200" dirty="0" smtClean="0"/>
              <a:t>that is needed in the new lesson</a:t>
            </a:r>
            <a:endParaRPr lang="en-US" sz="3200" dirty="0"/>
          </a:p>
        </p:txBody>
      </p:sp>
      <p:sp>
        <p:nvSpPr>
          <p:cNvPr id="8" name="Footer Placeholder 3"/>
          <p:cNvSpPr txBox="1">
            <a:spLocks/>
          </p:cNvSpPr>
          <p:nvPr/>
        </p:nvSpPr>
        <p:spPr>
          <a:xfrm>
            <a:off x="509286" y="61722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spTree>
    <p:extLst>
      <p:ext uri="{BB962C8B-B14F-4D97-AF65-F5344CB8AC3E}">
        <p14:creationId xmlns:p14="http://schemas.microsoft.com/office/powerpoint/2010/main" val="795067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pPr algn="ctr"/>
            <a:r>
              <a:rPr lang="en-US" dirty="0" smtClean="0"/>
              <a:t>APK Guidelines</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
        <p:nvSpPr>
          <p:cNvPr id="5" name="Content Placeholder 2"/>
          <p:cNvSpPr>
            <a:spLocks noGrp="1"/>
          </p:cNvSpPr>
          <p:nvPr>
            <p:ph idx="1"/>
          </p:nvPr>
        </p:nvSpPr>
        <p:spPr>
          <a:xfrm>
            <a:off x="457200" y="2286000"/>
            <a:ext cx="3733800" cy="4724400"/>
          </a:xfrm>
        </p:spPr>
        <p:txBody>
          <a:bodyPr>
            <a:normAutofit/>
          </a:bodyPr>
          <a:lstStyle/>
          <a:p>
            <a:r>
              <a:rPr lang="en-US" sz="2200" b="1" dirty="0"/>
              <a:t>Should not take over five minutes.  </a:t>
            </a:r>
          </a:p>
          <a:p>
            <a:r>
              <a:rPr lang="en-US" sz="2200" b="1" dirty="0" smtClean="0"/>
              <a:t>Can </a:t>
            </a:r>
            <a:r>
              <a:rPr lang="en-US" sz="2200" b="1" dirty="0"/>
              <a:t>be used before or after teaching the Learning Objective.  </a:t>
            </a:r>
          </a:p>
          <a:p>
            <a:r>
              <a:rPr lang="en-US" sz="2200" b="1" dirty="0" smtClean="0"/>
              <a:t>Don’t </a:t>
            </a:r>
            <a:r>
              <a:rPr lang="en-US" sz="2200" b="1" dirty="0"/>
              <a:t>ever use the new </a:t>
            </a:r>
            <a:r>
              <a:rPr lang="en-US" sz="2200" b="1" dirty="0" smtClean="0"/>
              <a:t>vocabulary</a:t>
            </a:r>
            <a:r>
              <a:rPr lang="en-US" sz="2200" b="1" dirty="0"/>
              <a:t>!</a:t>
            </a:r>
          </a:p>
          <a:p>
            <a:pPr marL="0" indent="0" algn="ctr">
              <a:buNone/>
            </a:pPr>
            <a:endParaRPr lang="en-US" dirty="0"/>
          </a:p>
        </p:txBody>
      </p:sp>
      <p:pic>
        <p:nvPicPr>
          <p:cNvPr id="28674" name="Picture 2" descr="http://www.glasbergen.com/wp-content/gallery/education-and-teacher-cartoons/toon-202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379" y="1447800"/>
            <a:ext cx="4345446" cy="461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812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pPr algn="ctr"/>
            <a:r>
              <a:rPr lang="en-US" dirty="0" smtClean="0"/>
              <a:t>APK – 3 STEPS</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
        <p:nvSpPr>
          <p:cNvPr id="3" name="Rectangle 2"/>
          <p:cNvSpPr/>
          <p:nvPr/>
        </p:nvSpPr>
        <p:spPr>
          <a:xfrm>
            <a:off x="381000" y="1447800"/>
            <a:ext cx="8153400" cy="3970318"/>
          </a:xfrm>
          <a:prstGeom prst="rect">
            <a:avLst/>
          </a:prstGeom>
        </p:spPr>
        <p:txBody>
          <a:bodyPr wrap="square">
            <a:spAutoFit/>
          </a:bodyPr>
          <a:lstStyle/>
          <a:p>
            <a:r>
              <a:rPr lang="en-US" sz="3600" dirty="0"/>
              <a:t>Step #1:  APK by </a:t>
            </a:r>
            <a:r>
              <a:rPr lang="en-US" sz="3600" dirty="0" err="1"/>
              <a:t>reteaching</a:t>
            </a:r>
            <a:r>
              <a:rPr lang="en-US" sz="3600" dirty="0"/>
              <a:t> a </a:t>
            </a:r>
            <a:r>
              <a:rPr lang="en-US" sz="3600" dirty="0" smtClean="0"/>
              <a:t>sub-skill or accessing a universal experience.</a:t>
            </a:r>
            <a:endParaRPr lang="en-US" sz="3600" dirty="0"/>
          </a:p>
          <a:p>
            <a:endParaRPr lang="en-US" sz="3600" dirty="0" smtClean="0"/>
          </a:p>
          <a:p>
            <a:r>
              <a:rPr lang="en-US" sz="3600" dirty="0" smtClean="0"/>
              <a:t>Step </a:t>
            </a:r>
            <a:r>
              <a:rPr lang="en-US" sz="3600" dirty="0"/>
              <a:t>#2:  Facilitate student interaction. </a:t>
            </a:r>
          </a:p>
          <a:p>
            <a:endParaRPr lang="en-US" sz="3600" dirty="0" smtClean="0"/>
          </a:p>
          <a:p>
            <a:r>
              <a:rPr lang="en-US" sz="3600" dirty="0" smtClean="0"/>
              <a:t>Step </a:t>
            </a:r>
            <a:r>
              <a:rPr lang="en-US" sz="3600" dirty="0"/>
              <a:t>#3:  Explain the connection to the new lesson.  </a:t>
            </a:r>
          </a:p>
        </p:txBody>
      </p:sp>
    </p:spTree>
    <p:extLst>
      <p:ext uri="{BB962C8B-B14F-4D97-AF65-F5344CB8AC3E}">
        <p14:creationId xmlns:p14="http://schemas.microsoft.com/office/powerpoint/2010/main" val="425139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32"/>
            <a:ext cx="8229600" cy="1143000"/>
          </a:xfrm>
        </p:spPr>
        <p:txBody>
          <a:bodyPr>
            <a:normAutofit/>
          </a:bodyPr>
          <a:lstStyle/>
          <a:p>
            <a:pPr algn="ctr"/>
            <a:r>
              <a:rPr lang="en-US" dirty="0" smtClean="0"/>
              <a:t>LESSON DELIVERY</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
        <p:nvSpPr>
          <p:cNvPr id="5" name="Content Placeholder 2"/>
          <p:cNvSpPr>
            <a:spLocks noGrp="1"/>
          </p:cNvSpPr>
          <p:nvPr>
            <p:ph idx="1"/>
          </p:nvPr>
        </p:nvSpPr>
        <p:spPr/>
        <p:txBody>
          <a:bodyPr>
            <a:normAutofit/>
          </a:bodyPr>
          <a:lstStyle/>
          <a:p>
            <a:pPr marL="0" indent="0" algn="ctr">
              <a:buNone/>
            </a:pPr>
            <a:endParaRPr lang="en-US" dirty="0"/>
          </a:p>
        </p:txBody>
      </p:sp>
      <p:pic>
        <p:nvPicPr>
          <p:cNvPr id="29698" name="Picture 2" descr="http://www.glasbergen.com/wp-content/gallery/education-and-teacher-cartoons/edu2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554355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91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32"/>
            <a:ext cx="8229600" cy="1143000"/>
          </a:xfrm>
        </p:spPr>
        <p:txBody>
          <a:bodyPr>
            <a:normAutofit/>
          </a:bodyPr>
          <a:lstStyle/>
          <a:p>
            <a:pPr algn="ctr"/>
            <a:r>
              <a:rPr lang="en-US" dirty="0" smtClean="0"/>
              <a:t>LESSON DELIVERY</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
        <p:nvSpPr>
          <p:cNvPr id="6" name="Content Placeholder 6"/>
          <p:cNvSpPr txBox="1">
            <a:spLocks noGrp="1"/>
          </p:cNvSpPr>
          <p:nvPr>
            <p:ph idx="1"/>
          </p:nvPr>
        </p:nvSpPr>
        <p:spPr>
          <a:prstGeom prst="rect">
            <a:avLst/>
          </a:prstGeom>
          <a:noFill/>
        </p:spPr>
        <p:txBody>
          <a:bodyPr wrap="square" rtlCol="0">
            <a:spAutoFit/>
          </a:bodyPr>
          <a:lstStyle/>
          <a:p>
            <a:pPr marL="0" indent="0">
              <a:buNone/>
            </a:pPr>
            <a:r>
              <a:rPr lang="en-US" sz="3200" b="1" dirty="0" smtClean="0"/>
              <a:t>In direct instruction, there are three methods of delivering content to students:</a:t>
            </a:r>
          </a:p>
          <a:p>
            <a:r>
              <a:rPr lang="en-US" sz="3200" b="1" dirty="0" smtClean="0"/>
              <a:t>Explaining</a:t>
            </a:r>
          </a:p>
          <a:p>
            <a:r>
              <a:rPr lang="en-US" sz="3200" b="1" dirty="0" smtClean="0"/>
              <a:t>Modeling</a:t>
            </a:r>
          </a:p>
          <a:p>
            <a:r>
              <a:rPr lang="en-US" sz="3200" b="1" dirty="0" smtClean="0"/>
              <a:t>Demonstrating</a:t>
            </a:r>
            <a:endParaRPr lang="en-US" sz="3200" dirty="0"/>
          </a:p>
        </p:txBody>
      </p:sp>
    </p:spTree>
    <p:extLst>
      <p:ext uri="{BB962C8B-B14F-4D97-AF65-F5344CB8AC3E}">
        <p14:creationId xmlns:p14="http://schemas.microsoft.com/office/powerpoint/2010/main" val="3139404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32"/>
            <a:ext cx="8229600" cy="1143000"/>
          </a:xfrm>
        </p:spPr>
        <p:txBody>
          <a:bodyPr>
            <a:normAutofit/>
          </a:bodyPr>
          <a:lstStyle/>
          <a:p>
            <a:pPr algn="ctr"/>
            <a:r>
              <a:rPr lang="en-US" dirty="0" smtClean="0"/>
              <a:t>CONCEPT DEVELOPMENT</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
        <p:nvSpPr>
          <p:cNvPr id="5" name="Content Placeholder 2"/>
          <p:cNvSpPr>
            <a:spLocks noGrp="1"/>
          </p:cNvSpPr>
          <p:nvPr>
            <p:ph idx="1"/>
          </p:nvPr>
        </p:nvSpPr>
        <p:spPr/>
        <p:txBody>
          <a:bodyPr>
            <a:normAutofit/>
          </a:bodyPr>
          <a:lstStyle/>
          <a:p>
            <a:pPr marL="0" indent="0" algn="ctr">
              <a:buNone/>
            </a:pPr>
            <a:endParaRPr lang="en-US" dirty="0"/>
          </a:p>
        </p:txBody>
      </p:sp>
      <p:pic>
        <p:nvPicPr>
          <p:cNvPr id="33794" name="Picture 2" descr="C:\Users\saprile\AppData\Local\Microsoft\Windows\Temporary Internet Files\Content.IE5\0UDEGCU0\creative-ide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81200"/>
            <a:ext cx="3172968" cy="375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508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32"/>
            <a:ext cx="8229600" cy="1143000"/>
          </a:xfrm>
        </p:spPr>
        <p:txBody>
          <a:bodyPr>
            <a:normAutofit/>
          </a:bodyPr>
          <a:lstStyle/>
          <a:p>
            <a:pPr algn="ctr"/>
            <a:r>
              <a:rPr lang="en-US" dirty="0" smtClean="0"/>
              <a:t>CONCEPT DEVELOPMENT</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
        <p:nvSpPr>
          <p:cNvPr id="5" name="Content Placeholder 2"/>
          <p:cNvSpPr>
            <a:spLocks noGrp="1"/>
          </p:cNvSpPr>
          <p:nvPr>
            <p:ph idx="1"/>
          </p:nvPr>
        </p:nvSpPr>
        <p:spPr/>
        <p:txBody>
          <a:bodyPr>
            <a:normAutofit/>
          </a:bodyPr>
          <a:lstStyle/>
          <a:p>
            <a:pPr marL="0" indent="0">
              <a:buNone/>
            </a:pPr>
            <a:endParaRPr lang="en-US" sz="2400" dirty="0" smtClean="0"/>
          </a:p>
          <a:p>
            <a:pPr marL="0" indent="0">
              <a:buNone/>
            </a:pPr>
            <a:r>
              <a:rPr lang="en-US" sz="2400" dirty="0" smtClean="0"/>
              <a:t>During </a:t>
            </a:r>
            <a:r>
              <a:rPr lang="en-US" sz="2400" dirty="0"/>
              <a:t>Concept Development, you teach the big idea, or the </a:t>
            </a:r>
            <a:r>
              <a:rPr lang="en-US" sz="2400" b="1" i="1" dirty="0"/>
              <a:t>what.  </a:t>
            </a:r>
            <a:r>
              <a:rPr lang="en-US" sz="2400" dirty="0"/>
              <a:t>It is the main idea of the Learning Objective.  It is usually a noun.</a:t>
            </a:r>
            <a:endParaRPr lang="en-US" sz="2400" b="1" i="1" dirty="0"/>
          </a:p>
          <a:p>
            <a:pPr marL="0" indent="0">
              <a:buNone/>
            </a:pPr>
            <a:endParaRPr lang="en-US" sz="2400" dirty="0"/>
          </a:p>
          <a:p>
            <a:pPr marL="0" indent="0">
              <a:buNone/>
            </a:pPr>
            <a:r>
              <a:rPr lang="en-US" sz="2400" dirty="0"/>
              <a:t>During Skill Development, you teach the process, or the </a:t>
            </a:r>
            <a:r>
              <a:rPr lang="en-US" sz="2400" b="1" i="1" dirty="0"/>
              <a:t>how.  </a:t>
            </a:r>
            <a:r>
              <a:rPr lang="en-US" sz="2400" dirty="0"/>
              <a:t> It is usually the verb.</a:t>
            </a:r>
            <a:endParaRPr lang="en-US" sz="2400" b="1" i="1" dirty="0"/>
          </a:p>
          <a:p>
            <a:pPr marL="0" indent="0" algn="ctr">
              <a:buNone/>
            </a:pPr>
            <a:endParaRPr lang="en-US" dirty="0"/>
          </a:p>
        </p:txBody>
      </p:sp>
    </p:spTree>
    <p:extLst>
      <p:ext uri="{BB962C8B-B14F-4D97-AF65-F5344CB8AC3E}">
        <p14:creationId xmlns:p14="http://schemas.microsoft.com/office/powerpoint/2010/main" val="3659445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609600"/>
            <a:ext cx="429591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2671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9"/>
            <a:ext cx="8229600" cy="1143000"/>
          </a:xfrm>
        </p:spPr>
        <p:txBody>
          <a:bodyPr>
            <a:normAutofit/>
          </a:bodyPr>
          <a:lstStyle/>
          <a:p>
            <a:pPr algn="ctr"/>
            <a:r>
              <a:rPr lang="en-US" sz="3200" i="1" dirty="0" smtClean="0"/>
              <a:t>Concept Development</a:t>
            </a:r>
            <a:endParaRPr lang="en-US" sz="3200" i="1" dirty="0"/>
          </a:p>
        </p:txBody>
      </p:sp>
      <p:sp>
        <p:nvSpPr>
          <p:cNvPr id="6" name="Title 1"/>
          <p:cNvSpPr txBox="1">
            <a:spLocks/>
          </p:cNvSpPr>
          <p:nvPr/>
        </p:nvSpPr>
        <p:spPr>
          <a:xfrm>
            <a:off x="252454" y="1639294"/>
            <a:ext cx="8694516" cy="84881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smtClean="0">
                <a:solidFill>
                  <a:schemeClr val="tx1"/>
                </a:solidFill>
              </a:rPr>
              <a:t>Examples of </a:t>
            </a:r>
            <a:r>
              <a:rPr lang="en-US" sz="3600" b="1" dirty="0" smtClean="0">
                <a:solidFill>
                  <a:schemeClr val="tx1"/>
                </a:solidFill>
              </a:rPr>
              <a:t>concepts</a:t>
            </a:r>
          </a:p>
        </p:txBody>
      </p:sp>
      <p:sp>
        <p:nvSpPr>
          <p:cNvPr id="7" name="Content Placeholder 6"/>
          <p:cNvSpPr txBox="1">
            <a:spLocks noGrp="1"/>
          </p:cNvSpPr>
          <p:nvPr>
            <p:ph idx="1"/>
          </p:nvPr>
        </p:nvSpPr>
        <p:spPr>
          <a:xfrm>
            <a:off x="446812" y="2667000"/>
            <a:ext cx="8305800" cy="3022366"/>
          </a:xfrm>
          <a:prstGeom prst="rect">
            <a:avLst/>
          </a:prstGeom>
          <a:noFill/>
        </p:spPr>
        <p:txBody>
          <a:bodyPr wrap="square" rtlCol="0">
            <a:spAutoFit/>
          </a:bodyPr>
          <a:lstStyle/>
          <a:p>
            <a:pPr marL="0" indent="0">
              <a:buNone/>
            </a:pPr>
            <a:r>
              <a:rPr lang="en-US" sz="2800" dirty="0" smtClean="0"/>
              <a:t>Make </a:t>
            </a:r>
            <a:r>
              <a:rPr lang="en-US" sz="2800" b="1" u="sng" dirty="0" smtClean="0"/>
              <a:t>inferences</a:t>
            </a:r>
            <a:r>
              <a:rPr lang="en-US" sz="2800" dirty="0" smtClean="0"/>
              <a:t> using information from the text.</a:t>
            </a:r>
          </a:p>
          <a:p>
            <a:pPr marL="0" indent="0">
              <a:buNone/>
            </a:pPr>
            <a:r>
              <a:rPr lang="en-US" sz="2800" i="1" dirty="0" smtClean="0"/>
              <a:t>Evaluate an author’s use of </a:t>
            </a:r>
            <a:r>
              <a:rPr lang="en-US" sz="2800" b="1" i="1" u="sng" dirty="0" smtClean="0"/>
              <a:t>persuasive techniques.</a:t>
            </a:r>
          </a:p>
          <a:p>
            <a:pPr marL="0" indent="0">
              <a:buNone/>
            </a:pPr>
            <a:r>
              <a:rPr lang="en-US" sz="2800" dirty="0" smtClean="0"/>
              <a:t>Calculate </a:t>
            </a:r>
            <a:r>
              <a:rPr lang="en-US" sz="2800" b="1" u="sng" dirty="0" smtClean="0"/>
              <a:t>equivalent fractions.</a:t>
            </a:r>
          </a:p>
          <a:p>
            <a:pPr marL="0" indent="0">
              <a:buNone/>
            </a:pPr>
            <a:r>
              <a:rPr lang="en-US" sz="2800" i="1" dirty="0" smtClean="0"/>
              <a:t>Solve </a:t>
            </a:r>
            <a:r>
              <a:rPr lang="en-US" sz="2800" b="1" i="1" u="sng" dirty="0" smtClean="0"/>
              <a:t>one-step linear equations.</a:t>
            </a:r>
          </a:p>
          <a:p>
            <a:pPr marL="0" indent="0">
              <a:buNone/>
            </a:pPr>
            <a:r>
              <a:rPr lang="en-US" sz="2800" dirty="0" smtClean="0"/>
              <a:t>Describe the </a:t>
            </a:r>
            <a:r>
              <a:rPr lang="en-US" sz="2800" b="1" u="sng" dirty="0" smtClean="0"/>
              <a:t>checks and balances </a:t>
            </a:r>
            <a:r>
              <a:rPr lang="en-US" sz="2800" dirty="0" smtClean="0"/>
              <a:t>in the U.S. Constitution.</a:t>
            </a:r>
            <a:endParaRPr lang="en-US" sz="2800" dirty="0"/>
          </a:p>
        </p:txBody>
      </p:sp>
      <p:sp>
        <p:nvSpPr>
          <p:cNvPr id="9" name="Footer Placeholder 3"/>
          <p:cNvSpPr txBox="1">
            <a:spLocks/>
          </p:cNvSpPr>
          <p:nvPr/>
        </p:nvSpPr>
        <p:spPr>
          <a:xfrm>
            <a:off x="427776" y="61722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spTree>
    <p:extLst>
      <p:ext uri="{BB962C8B-B14F-4D97-AF65-F5344CB8AC3E}">
        <p14:creationId xmlns:p14="http://schemas.microsoft.com/office/powerpoint/2010/main" val="1830951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9"/>
            <a:ext cx="8229600" cy="1143000"/>
          </a:xfrm>
        </p:spPr>
        <p:txBody>
          <a:bodyPr>
            <a:normAutofit/>
          </a:bodyPr>
          <a:lstStyle/>
          <a:p>
            <a:pPr algn="ctr"/>
            <a:r>
              <a:rPr lang="en-US" sz="3200" i="1" dirty="0" smtClean="0"/>
              <a:t>Concept Development</a:t>
            </a:r>
            <a:endParaRPr lang="en-US" sz="3200" i="1" dirty="0"/>
          </a:p>
        </p:txBody>
      </p:sp>
      <p:sp>
        <p:nvSpPr>
          <p:cNvPr id="6" name="Title 1"/>
          <p:cNvSpPr txBox="1">
            <a:spLocks/>
          </p:cNvSpPr>
          <p:nvPr/>
        </p:nvSpPr>
        <p:spPr>
          <a:xfrm>
            <a:off x="249141" y="2667000"/>
            <a:ext cx="8694516" cy="84881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3600" b="1" dirty="0" smtClean="0">
              <a:solidFill>
                <a:schemeClr val="tx1"/>
              </a:solidFill>
            </a:endParaRPr>
          </a:p>
        </p:txBody>
      </p:sp>
      <p:sp>
        <p:nvSpPr>
          <p:cNvPr id="7" name="Content Placeholder 6"/>
          <p:cNvSpPr txBox="1">
            <a:spLocks noGrp="1"/>
          </p:cNvSpPr>
          <p:nvPr>
            <p:ph idx="1"/>
          </p:nvPr>
        </p:nvSpPr>
        <p:spPr>
          <a:xfrm>
            <a:off x="272995" y="1371600"/>
            <a:ext cx="8305800" cy="461665"/>
          </a:xfrm>
          <a:prstGeom prst="rect">
            <a:avLst/>
          </a:prstGeom>
          <a:noFill/>
        </p:spPr>
        <p:txBody>
          <a:bodyPr wrap="square" rtlCol="0">
            <a:spAutoFit/>
          </a:bodyPr>
          <a:lstStyle/>
          <a:p>
            <a:pPr marL="0" indent="0" algn="ctr">
              <a:buNone/>
            </a:pPr>
            <a:r>
              <a:rPr lang="en-US" sz="2400" b="1" dirty="0" smtClean="0"/>
              <a:t>Why is Concept Development important?</a:t>
            </a:r>
          </a:p>
        </p:txBody>
      </p:sp>
      <p:sp>
        <p:nvSpPr>
          <p:cNvPr id="9" name="Content Placeholder 6"/>
          <p:cNvSpPr txBox="1">
            <a:spLocks/>
          </p:cNvSpPr>
          <p:nvPr/>
        </p:nvSpPr>
        <p:spPr>
          <a:xfrm>
            <a:off x="249141" y="2133600"/>
            <a:ext cx="3560859" cy="2973122"/>
          </a:xfrm>
          <a:prstGeom prst="rect">
            <a:avLst/>
          </a:prstGeom>
          <a:noFill/>
        </p:spPr>
        <p:txBody>
          <a:bodyPr vert="horz" wrap="square" rtlCol="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dirty="0" smtClean="0"/>
              <a:t>Concepts are our foundations.</a:t>
            </a:r>
          </a:p>
          <a:p>
            <a:pPr marL="0" indent="0">
              <a:buNone/>
            </a:pPr>
            <a:endParaRPr lang="en-US" sz="2400" dirty="0" smtClean="0"/>
          </a:p>
          <a:p>
            <a:r>
              <a:rPr lang="en-US" sz="2400" dirty="0" smtClean="0"/>
              <a:t>Generalization occurs.</a:t>
            </a:r>
          </a:p>
          <a:p>
            <a:pPr marL="0" indent="0">
              <a:buNone/>
            </a:pPr>
            <a:endParaRPr lang="en-US" sz="2400" dirty="0"/>
          </a:p>
          <a:p>
            <a:r>
              <a:rPr lang="en-US" sz="2400" dirty="0" smtClean="0"/>
              <a:t>It’s all about vocabulary!</a:t>
            </a:r>
          </a:p>
        </p:txBody>
      </p:sp>
      <p:sp>
        <p:nvSpPr>
          <p:cNvPr id="10" name="Footer Placeholder 3"/>
          <p:cNvSpPr txBox="1">
            <a:spLocks/>
          </p:cNvSpPr>
          <p:nvPr/>
        </p:nvSpPr>
        <p:spPr>
          <a:xfrm>
            <a:off x="427776" y="61722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pic>
        <p:nvPicPr>
          <p:cNvPr id="36866" name="Picture 2" descr="http://www.glasbergen.com/wp-content/gallery/education-and-teacher-cartoons/toon29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676" y="2133600"/>
            <a:ext cx="2905125" cy="380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5351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9"/>
            <a:ext cx="8229600" cy="1143000"/>
          </a:xfrm>
        </p:spPr>
        <p:txBody>
          <a:bodyPr>
            <a:normAutofit/>
          </a:bodyPr>
          <a:lstStyle/>
          <a:p>
            <a:pPr algn="ctr"/>
            <a:r>
              <a:rPr lang="en-US" sz="3200" i="1" dirty="0" smtClean="0"/>
              <a:t>Concept Development</a:t>
            </a:r>
            <a:endParaRPr lang="en-US" sz="3200" i="1" dirty="0"/>
          </a:p>
        </p:txBody>
      </p:sp>
      <p:sp>
        <p:nvSpPr>
          <p:cNvPr id="6" name="Title 1"/>
          <p:cNvSpPr txBox="1">
            <a:spLocks/>
          </p:cNvSpPr>
          <p:nvPr/>
        </p:nvSpPr>
        <p:spPr>
          <a:xfrm>
            <a:off x="249141" y="2667000"/>
            <a:ext cx="8694516" cy="84881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3600" b="1" dirty="0" smtClean="0">
              <a:solidFill>
                <a:schemeClr val="tx1"/>
              </a:solidFill>
            </a:endParaRPr>
          </a:p>
        </p:txBody>
      </p:sp>
      <p:sp>
        <p:nvSpPr>
          <p:cNvPr id="7" name="Content Placeholder 6"/>
          <p:cNvSpPr txBox="1">
            <a:spLocks noGrp="1"/>
          </p:cNvSpPr>
          <p:nvPr>
            <p:ph idx="1"/>
          </p:nvPr>
        </p:nvSpPr>
        <p:spPr>
          <a:xfrm>
            <a:off x="272995" y="1371600"/>
            <a:ext cx="8305800" cy="461665"/>
          </a:xfrm>
          <a:prstGeom prst="rect">
            <a:avLst/>
          </a:prstGeom>
          <a:noFill/>
        </p:spPr>
        <p:txBody>
          <a:bodyPr wrap="square" rtlCol="0">
            <a:spAutoFit/>
          </a:bodyPr>
          <a:lstStyle/>
          <a:p>
            <a:pPr marL="0" indent="0" algn="ctr">
              <a:buNone/>
            </a:pPr>
            <a:r>
              <a:rPr lang="en-US" sz="2400" b="1" dirty="0" smtClean="0"/>
              <a:t>What are examples of concept development?</a:t>
            </a:r>
          </a:p>
        </p:txBody>
      </p:sp>
      <p:sp>
        <p:nvSpPr>
          <p:cNvPr id="9" name="Content Placeholder 6"/>
          <p:cNvSpPr txBox="1">
            <a:spLocks/>
          </p:cNvSpPr>
          <p:nvPr/>
        </p:nvSpPr>
        <p:spPr>
          <a:xfrm>
            <a:off x="342900" y="2057400"/>
            <a:ext cx="3009900" cy="3539430"/>
          </a:xfrm>
          <a:prstGeom prst="rect">
            <a:avLst/>
          </a:prstGeom>
          <a:noFill/>
        </p:spPr>
        <p:txBody>
          <a:bodyPr vert="horz" wrap="square" rtlCol="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3200" dirty="0" smtClean="0"/>
              <a:t>Definition</a:t>
            </a:r>
          </a:p>
          <a:p>
            <a:r>
              <a:rPr lang="en-US" sz="3200" dirty="0" smtClean="0"/>
              <a:t>Examples</a:t>
            </a:r>
          </a:p>
          <a:p>
            <a:r>
              <a:rPr lang="en-US" sz="3200" dirty="0" smtClean="0"/>
              <a:t>Think aloud</a:t>
            </a:r>
          </a:p>
          <a:p>
            <a:r>
              <a:rPr lang="en-US" sz="3200" dirty="0" smtClean="0"/>
              <a:t>Diagrams/</a:t>
            </a:r>
          </a:p>
          <a:p>
            <a:pPr marL="0" indent="0">
              <a:buNone/>
            </a:pPr>
            <a:r>
              <a:rPr lang="en-US" sz="3200" dirty="0"/>
              <a:t> </a:t>
            </a:r>
            <a:r>
              <a:rPr lang="en-US" sz="3200" dirty="0" smtClean="0"/>
              <a:t>  charts</a:t>
            </a:r>
          </a:p>
          <a:p>
            <a:r>
              <a:rPr lang="en-US" sz="3200" dirty="0" err="1" smtClean="0"/>
              <a:t>Realia</a:t>
            </a:r>
            <a:endParaRPr lang="en-US" sz="3200" dirty="0" smtClean="0"/>
          </a:p>
        </p:txBody>
      </p:sp>
      <p:sp>
        <p:nvSpPr>
          <p:cNvPr id="10" name="Footer Placeholder 3"/>
          <p:cNvSpPr txBox="1">
            <a:spLocks/>
          </p:cNvSpPr>
          <p:nvPr/>
        </p:nvSpPr>
        <p:spPr>
          <a:xfrm>
            <a:off x="685800" y="61722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sp>
        <p:nvSpPr>
          <p:cNvPr id="11" name="Content Placeholder 6"/>
          <p:cNvSpPr txBox="1">
            <a:spLocks/>
          </p:cNvSpPr>
          <p:nvPr/>
        </p:nvSpPr>
        <p:spPr>
          <a:xfrm>
            <a:off x="5257800" y="2057400"/>
            <a:ext cx="3009900" cy="3342453"/>
          </a:xfrm>
          <a:prstGeom prst="rect">
            <a:avLst/>
          </a:prstGeom>
          <a:noFill/>
        </p:spPr>
        <p:txBody>
          <a:bodyPr vert="horz" wrap="square" rtlCol="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3200" dirty="0" smtClean="0"/>
              <a:t>Memory device</a:t>
            </a:r>
          </a:p>
          <a:p>
            <a:r>
              <a:rPr lang="en-US" sz="3200" dirty="0" smtClean="0"/>
              <a:t>Graphic organizer</a:t>
            </a:r>
          </a:p>
          <a:p>
            <a:r>
              <a:rPr lang="en-US" sz="3200" dirty="0" smtClean="0"/>
              <a:t>Video</a:t>
            </a:r>
          </a:p>
          <a:p>
            <a:r>
              <a:rPr lang="en-US" sz="3200" dirty="0" smtClean="0"/>
              <a:t>Model </a:t>
            </a:r>
          </a:p>
        </p:txBody>
      </p:sp>
    </p:spTree>
    <p:extLst>
      <p:ext uri="{BB962C8B-B14F-4D97-AF65-F5344CB8AC3E}">
        <p14:creationId xmlns:p14="http://schemas.microsoft.com/office/powerpoint/2010/main" val="1866656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99" y="0"/>
            <a:ext cx="8229600" cy="1143000"/>
          </a:xfrm>
        </p:spPr>
        <p:txBody>
          <a:bodyPr>
            <a:normAutofit/>
          </a:bodyPr>
          <a:lstStyle/>
          <a:p>
            <a:pPr algn="ctr"/>
            <a:endParaRPr lang="en-US" sz="3200" i="1" dirty="0"/>
          </a:p>
        </p:txBody>
      </p:sp>
      <p:sp>
        <p:nvSpPr>
          <p:cNvPr id="6" name="Title 1"/>
          <p:cNvSpPr txBox="1">
            <a:spLocks/>
          </p:cNvSpPr>
          <p:nvPr/>
        </p:nvSpPr>
        <p:spPr>
          <a:xfrm>
            <a:off x="249141" y="2667000"/>
            <a:ext cx="8694516" cy="84881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3600" b="1" dirty="0" smtClean="0">
              <a:solidFill>
                <a:schemeClr val="tx1"/>
              </a:solidFill>
            </a:endParaRPr>
          </a:p>
        </p:txBody>
      </p:sp>
      <p:sp>
        <p:nvSpPr>
          <p:cNvPr id="7" name="Content Placeholder 6"/>
          <p:cNvSpPr txBox="1">
            <a:spLocks noGrp="1"/>
          </p:cNvSpPr>
          <p:nvPr>
            <p:ph idx="1"/>
          </p:nvPr>
        </p:nvSpPr>
        <p:spPr>
          <a:xfrm>
            <a:off x="272995" y="1371600"/>
            <a:ext cx="8305800" cy="461665"/>
          </a:xfrm>
          <a:prstGeom prst="rect">
            <a:avLst/>
          </a:prstGeom>
          <a:noFill/>
        </p:spPr>
        <p:txBody>
          <a:bodyPr wrap="square" rtlCol="0">
            <a:spAutoFit/>
          </a:bodyPr>
          <a:lstStyle/>
          <a:p>
            <a:pPr marL="0" indent="0" algn="ctr">
              <a:buNone/>
            </a:pPr>
            <a:r>
              <a:rPr lang="en-US" sz="2400" b="1" dirty="0" smtClean="0"/>
              <a:t>What are the steps in teaching the concept?</a:t>
            </a:r>
          </a:p>
        </p:txBody>
      </p:sp>
      <p:sp>
        <p:nvSpPr>
          <p:cNvPr id="10" name="Content Placeholder 6"/>
          <p:cNvSpPr txBox="1">
            <a:spLocks/>
          </p:cNvSpPr>
          <p:nvPr/>
        </p:nvSpPr>
        <p:spPr>
          <a:xfrm>
            <a:off x="381000" y="2133600"/>
            <a:ext cx="8305800" cy="2677656"/>
          </a:xfrm>
          <a:prstGeom prst="rect">
            <a:avLst/>
          </a:prstGeom>
          <a:noFill/>
        </p:spPr>
        <p:txBody>
          <a:bodyPr vert="horz" wrap="square" rtlCol="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dirty="0" smtClean="0"/>
              <a:t>Identify the concept in the LO</a:t>
            </a:r>
          </a:p>
          <a:p>
            <a:r>
              <a:rPr lang="en-US" sz="2400" dirty="0" smtClean="0"/>
              <a:t>Provide a written bulletproof definition or rule</a:t>
            </a:r>
          </a:p>
          <a:p>
            <a:r>
              <a:rPr lang="en-US" sz="2400" dirty="0" smtClean="0"/>
              <a:t>Provide examples and non-examples</a:t>
            </a:r>
          </a:p>
          <a:p>
            <a:r>
              <a:rPr lang="en-US" sz="2400" dirty="0" smtClean="0"/>
              <a:t>Teach by explaining, modeling, or demonstrating</a:t>
            </a:r>
          </a:p>
          <a:p>
            <a:r>
              <a:rPr lang="en-US" sz="2400" dirty="0" smtClean="0"/>
              <a:t>Have students interact with the concept</a:t>
            </a:r>
          </a:p>
          <a:p>
            <a:r>
              <a:rPr lang="en-US" sz="2400" dirty="0" smtClean="0"/>
              <a:t>Provide Checking for Understanding questions</a:t>
            </a:r>
          </a:p>
        </p:txBody>
      </p:sp>
      <p:sp>
        <p:nvSpPr>
          <p:cNvPr id="9" name="Footer Placeholder 3"/>
          <p:cNvSpPr txBox="1">
            <a:spLocks/>
          </p:cNvSpPr>
          <p:nvPr/>
        </p:nvSpPr>
        <p:spPr>
          <a:xfrm>
            <a:off x="685800" y="61722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spTree>
    <p:extLst>
      <p:ext uri="{BB962C8B-B14F-4D97-AF65-F5344CB8AC3E}">
        <p14:creationId xmlns:p14="http://schemas.microsoft.com/office/powerpoint/2010/main" val="9962176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32"/>
            <a:ext cx="8229600" cy="1143000"/>
          </a:xfrm>
        </p:spPr>
        <p:txBody>
          <a:bodyPr>
            <a:normAutofit/>
          </a:bodyPr>
          <a:lstStyle/>
          <a:p>
            <a:pPr algn="ctr"/>
            <a:r>
              <a:rPr lang="en-US" dirty="0" smtClean="0"/>
              <a:t>SKILL DEVELOPMENT</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prstClr val="black"/>
                </a:solidFill>
              </a:rPr>
              <a:t>At the end of this class, teachers will be able to identify components of </a:t>
            </a:r>
            <a:endParaRPr lang="en-US" sz="1400" dirty="0" smtClean="0">
              <a:solidFill>
                <a:prstClr val="black"/>
              </a:solidFill>
            </a:endParaRPr>
          </a:p>
          <a:p>
            <a:pPr algn="ctr"/>
            <a:r>
              <a:rPr lang="en-US" sz="1400" dirty="0" smtClean="0">
                <a:solidFill>
                  <a:prstClr val="black"/>
                </a:solidFill>
              </a:rPr>
              <a:t>direct </a:t>
            </a:r>
            <a:r>
              <a:rPr lang="en-US" sz="1400" dirty="0">
                <a:solidFill>
                  <a:prstClr val="black"/>
                </a:solidFill>
              </a:rPr>
              <a:t>instruction that lead to effective teaching and learning.</a:t>
            </a:r>
          </a:p>
        </p:txBody>
      </p:sp>
      <p:sp>
        <p:nvSpPr>
          <p:cNvPr id="5" name="Content Placeholder 2"/>
          <p:cNvSpPr>
            <a:spLocks noGrp="1"/>
          </p:cNvSpPr>
          <p:nvPr>
            <p:ph idx="1"/>
          </p:nvPr>
        </p:nvSpPr>
        <p:spPr/>
        <p:txBody>
          <a:bodyPr>
            <a:normAutofit/>
          </a:bodyPr>
          <a:lstStyle/>
          <a:p>
            <a:pPr marL="0" indent="0" algn="ctr">
              <a:buNone/>
            </a:pPr>
            <a:endParaRPr lang="en-US" dirty="0"/>
          </a:p>
        </p:txBody>
      </p:sp>
      <p:pic>
        <p:nvPicPr>
          <p:cNvPr id="1026" name="Picture 2" descr="http://www.glasbergen.com/wp-content/gallery/elementary-school/edu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06709"/>
            <a:ext cx="5943600" cy="445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299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99" y="0"/>
            <a:ext cx="8229600" cy="1143000"/>
          </a:xfrm>
        </p:spPr>
        <p:txBody>
          <a:bodyPr>
            <a:normAutofit/>
          </a:bodyPr>
          <a:lstStyle/>
          <a:p>
            <a:pPr algn="ctr"/>
            <a:endParaRPr lang="en-US" sz="3200" i="1" dirty="0"/>
          </a:p>
        </p:txBody>
      </p:sp>
      <p:sp>
        <p:nvSpPr>
          <p:cNvPr id="6" name="Title 1"/>
          <p:cNvSpPr txBox="1">
            <a:spLocks/>
          </p:cNvSpPr>
          <p:nvPr/>
        </p:nvSpPr>
        <p:spPr>
          <a:xfrm>
            <a:off x="249141" y="2667000"/>
            <a:ext cx="8694516" cy="84881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3600" b="1" dirty="0" smtClean="0">
              <a:solidFill>
                <a:schemeClr val="tx1"/>
              </a:solidFill>
            </a:endParaRPr>
          </a:p>
        </p:txBody>
      </p:sp>
      <p:sp>
        <p:nvSpPr>
          <p:cNvPr id="7" name="Content Placeholder 6"/>
          <p:cNvSpPr txBox="1">
            <a:spLocks noGrp="1"/>
          </p:cNvSpPr>
          <p:nvPr>
            <p:ph idx="1"/>
          </p:nvPr>
        </p:nvSpPr>
        <p:spPr>
          <a:xfrm>
            <a:off x="272995" y="1371600"/>
            <a:ext cx="8305800" cy="461665"/>
          </a:xfrm>
          <a:prstGeom prst="rect">
            <a:avLst/>
          </a:prstGeom>
          <a:noFill/>
        </p:spPr>
        <p:txBody>
          <a:bodyPr wrap="square" rtlCol="0">
            <a:spAutoFit/>
          </a:bodyPr>
          <a:lstStyle/>
          <a:p>
            <a:pPr marL="0" indent="0" algn="ctr">
              <a:buNone/>
            </a:pPr>
            <a:r>
              <a:rPr lang="en-US" sz="2400" b="1" dirty="0" smtClean="0"/>
              <a:t>What is Skill Development?</a:t>
            </a:r>
          </a:p>
        </p:txBody>
      </p:sp>
      <p:sp>
        <p:nvSpPr>
          <p:cNvPr id="10" name="Content Placeholder 6"/>
          <p:cNvSpPr txBox="1">
            <a:spLocks/>
          </p:cNvSpPr>
          <p:nvPr/>
        </p:nvSpPr>
        <p:spPr>
          <a:xfrm>
            <a:off x="249141" y="2159466"/>
            <a:ext cx="8305800" cy="3170099"/>
          </a:xfrm>
          <a:prstGeom prst="rect">
            <a:avLst/>
          </a:prstGeom>
          <a:noFill/>
        </p:spPr>
        <p:txBody>
          <a:bodyPr vert="horz" wrap="square" rtlCol="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4000" dirty="0" smtClean="0"/>
              <a:t>Skill Development is when you teach your students how to execute the skill (the verb) in the Learning Objective.  You teach students how to APPLY that skill to the concept.  </a:t>
            </a:r>
          </a:p>
        </p:txBody>
      </p:sp>
      <p:sp>
        <p:nvSpPr>
          <p:cNvPr id="9" name="Footer Placeholder 3"/>
          <p:cNvSpPr txBox="1">
            <a:spLocks/>
          </p:cNvSpPr>
          <p:nvPr/>
        </p:nvSpPr>
        <p:spPr>
          <a:xfrm>
            <a:off x="685800" y="61722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spTree>
    <p:extLst>
      <p:ext uri="{BB962C8B-B14F-4D97-AF65-F5344CB8AC3E}">
        <p14:creationId xmlns:p14="http://schemas.microsoft.com/office/powerpoint/2010/main" val="31942359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99" y="0"/>
            <a:ext cx="8229600" cy="1143000"/>
          </a:xfrm>
        </p:spPr>
        <p:txBody>
          <a:bodyPr>
            <a:normAutofit/>
          </a:bodyPr>
          <a:lstStyle/>
          <a:p>
            <a:pPr algn="ctr"/>
            <a:endParaRPr lang="en-US" sz="3200" i="1" dirty="0"/>
          </a:p>
        </p:txBody>
      </p:sp>
      <p:sp>
        <p:nvSpPr>
          <p:cNvPr id="6" name="Title 1"/>
          <p:cNvSpPr txBox="1">
            <a:spLocks/>
          </p:cNvSpPr>
          <p:nvPr/>
        </p:nvSpPr>
        <p:spPr>
          <a:xfrm>
            <a:off x="249141" y="2667000"/>
            <a:ext cx="8694516" cy="84881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3600" b="1" dirty="0" smtClean="0">
              <a:solidFill>
                <a:schemeClr val="tx1"/>
              </a:solidFill>
            </a:endParaRPr>
          </a:p>
        </p:txBody>
      </p:sp>
      <p:sp>
        <p:nvSpPr>
          <p:cNvPr id="7" name="Content Placeholder 6"/>
          <p:cNvSpPr txBox="1">
            <a:spLocks noGrp="1"/>
          </p:cNvSpPr>
          <p:nvPr>
            <p:ph idx="1"/>
          </p:nvPr>
        </p:nvSpPr>
        <p:spPr>
          <a:xfrm>
            <a:off x="272995" y="1371600"/>
            <a:ext cx="8305800" cy="707886"/>
          </a:xfrm>
          <a:prstGeom prst="rect">
            <a:avLst/>
          </a:prstGeom>
          <a:noFill/>
        </p:spPr>
        <p:txBody>
          <a:bodyPr wrap="square" rtlCol="0">
            <a:spAutoFit/>
          </a:bodyPr>
          <a:lstStyle/>
          <a:p>
            <a:pPr marL="0" indent="0" algn="ctr">
              <a:buNone/>
            </a:pPr>
            <a:r>
              <a:rPr lang="en-US" sz="4000" b="1" dirty="0" smtClean="0"/>
              <a:t>EXAMPLES</a:t>
            </a:r>
          </a:p>
        </p:txBody>
      </p:sp>
      <p:sp>
        <p:nvSpPr>
          <p:cNvPr id="10" name="Content Placeholder 6"/>
          <p:cNvSpPr txBox="1">
            <a:spLocks/>
          </p:cNvSpPr>
          <p:nvPr/>
        </p:nvSpPr>
        <p:spPr>
          <a:xfrm>
            <a:off x="249141" y="2159466"/>
            <a:ext cx="8305800" cy="3564053"/>
          </a:xfrm>
          <a:prstGeom prst="rect">
            <a:avLst/>
          </a:prstGeom>
          <a:noFill/>
        </p:spPr>
        <p:txBody>
          <a:bodyPr vert="horz" wrap="square" rtlCol="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400" b="1" dirty="0" smtClean="0"/>
              <a:t>Compare</a:t>
            </a:r>
            <a:r>
              <a:rPr lang="en-US" sz="2400" dirty="0" smtClean="0"/>
              <a:t> the American Revolution to the French Revolution</a:t>
            </a:r>
          </a:p>
          <a:p>
            <a:pPr marL="0" indent="0">
              <a:buNone/>
            </a:pPr>
            <a:r>
              <a:rPr lang="en-US" sz="2400" b="1" dirty="0" smtClean="0"/>
              <a:t>Describe </a:t>
            </a:r>
            <a:r>
              <a:rPr lang="en-US" sz="2400" dirty="0" smtClean="0"/>
              <a:t>three kinds of rocks.</a:t>
            </a:r>
          </a:p>
          <a:p>
            <a:pPr marL="0" indent="0">
              <a:buNone/>
            </a:pPr>
            <a:r>
              <a:rPr lang="en-US" sz="2400" b="1" dirty="0" smtClean="0"/>
              <a:t>Identify</a:t>
            </a:r>
            <a:r>
              <a:rPr lang="en-US" sz="2400" dirty="0" smtClean="0"/>
              <a:t> text written in the sequential order format.</a:t>
            </a:r>
          </a:p>
          <a:p>
            <a:pPr marL="0" indent="0">
              <a:buNone/>
            </a:pPr>
            <a:r>
              <a:rPr lang="en-US" sz="2400" b="1" dirty="0" smtClean="0"/>
              <a:t>Analyze</a:t>
            </a:r>
            <a:r>
              <a:rPr lang="en-US" sz="2400" dirty="0" smtClean="0"/>
              <a:t> similes.</a:t>
            </a:r>
          </a:p>
          <a:p>
            <a:pPr marL="0" indent="0">
              <a:buNone/>
            </a:pPr>
            <a:r>
              <a:rPr lang="en-US" sz="2400" b="1" dirty="0" smtClean="0"/>
              <a:t>Divide</a:t>
            </a:r>
            <a:r>
              <a:rPr lang="en-US" sz="2400" dirty="0" smtClean="0"/>
              <a:t> 3-digit numbers by 1-digit numbers.</a:t>
            </a:r>
          </a:p>
          <a:p>
            <a:pPr marL="0" indent="0">
              <a:buNone/>
            </a:pPr>
            <a:r>
              <a:rPr lang="en-US" sz="2400" b="1" dirty="0" smtClean="0"/>
              <a:t>Convert</a:t>
            </a:r>
            <a:r>
              <a:rPr lang="en-US" sz="2400" dirty="0" smtClean="0"/>
              <a:t> one unit of measurement to another.</a:t>
            </a:r>
          </a:p>
          <a:p>
            <a:pPr marL="0" indent="0">
              <a:buNone/>
            </a:pPr>
            <a:r>
              <a:rPr lang="en-US" sz="2400" b="1" dirty="0" smtClean="0"/>
              <a:t>Evaluate</a:t>
            </a:r>
            <a:r>
              <a:rPr lang="en-US" sz="2400" dirty="0" smtClean="0"/>
              <a:t> an author’s use of persuasive techniques.</a:t>
            </a:r>
          </a:p>
          <a:p>
            <a:pPr marL="0" indent="0">
              <a:buNone/>
            </a:pPr>
            <a:r>
              <a:rPr lang="en-US" sz="2400" b="1" dirty="0" smtClean="0"/>
              <a:t>Build</a:t>
            </a:r>
            <a:r>
              <a:rPr lang="en-US" sz="2400" dirty="0" smtClean="0"/>
              <a:t> parallel electrical units.</a:t>
            </a:r>
          </a:p>
        </p:txBody>
      </p:sp>
      <p:sp>
        <p:nvSpPr>
          <p:cNvPr id="9" name="Footer Placeholder 3"/>
          <p:cNvSpPr txBox="1">
            <a:spLocks/>
          </p:cNvSpPr>
          <p:nvPr/>
        </p:nvSpPr>
        <p:spPr>
          <a:xfrm>
            <a:off x="685800" y="61722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spTree>
    <p:extLst>
      <p:ext uri="{BB962C8B-B14F-4D97-AF65-F5344CB8AC3E}">
        <p14:creationId xmlns:p14="http://schemas.microsoft.com/office/powerpoint/2010/main" val="5915482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99" y="0"/>
            <a:ext cx="8229600" cy="1143000"/>
          </a:xfrm>
        </p:spPr>
        <p:txBody>
          <a:bodyPr>
            <a:normAutofit/>
          </a:bodyPr>
          <a:lstStyle/>
          <a:p>
            <a:pPr algn="ctr"/>
            <a:endParaRPr lang="en-US" sz="3200" i="1" dirty="0"/>
          </a:p>
        </p:txBody>
      </p:sp>
      <p:sp>
        <p:nvSpPr>
          <p:cNvPr id="6" name="Title 1"/>
          <p:cNvSpPr txBox="1">
            <a:spLocks/>
          </p:cNvSpPr>
          <p:nvPr/>
        </p:nvSpPr>
        <p:spPr>
          <a:xfrm>
            <a:off x="249141" y="2667000"/>
            <a:ext cx="8694516" cy="84881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3600" b="1" dirty="0" smtClean="0">
              <a:solidFill>
                <a:schemeClr val="tx1"/>
              </a:solidFill>
            </a:endParaRPr>
          </a:p>
        </p:txBody>
      </p:sp>
      <p:sp>
        <p:nvSpPr>
          <p:cNvPr id="7" name="Content Placeholder 6"/>
          <p:cNvSpPr txBox="1">
            <a:spLocks noGrp="1"/>
          </p:cNvSpPr>
          <p:nvPr>
            <p:ph idx="1"/>
          </p:nvPr>
        </p:nvSpPr>
        <p:spPr>
          <a:xfrm>
            <a:off x="272995" y="1371600"/>
            <a:ext cx="8305800" cy="707886"/>
          </a:xfrm>
          <a:prstGeom prst="rect">
            <a:avLst/>
          </a:prstGeom>
          <a:noFill/>
        </p:spPr>
        <p:txBody>
          <a:bodyPr wrap="square" rtlCol="0">
            <a:spAutoFit/>
          </a:bodyPr>
          <a:lstStyle/>
          <a:p>
            <a:pPr marL="0" indent="0" algn="ctr">
              <a:buNone/>
            </a:pPr>
            <a:r>
              <a:rPr lang="en-US" sz="4000" b="1" dirty="0" smtClean="0"/>
              <a:t>STEPS IN SKILL DEVELOPMENT</a:t>
            </a:r>
          </a:p>
        </p:txBody>
      </p:sp>
      <p:sp>
        <p:nvSpPr>
          <p:cNvPr id="10" name="Content Placeholder 6"/>
          <p:cNvSpPr txBox="1">
            <a:spLocks/>
          </p:cNvSpPr>
          <p:nvPr/>
        </p:nvSpPr>
        <p:spPr>
          <a:xfrm>
            <a:off x="249141" y="2159466"/>
            <a:ext cx="8305800" cy="2529923"/>
          </a:xfrm>
          <a:prstGeom prst="rect">
            <a:avLst/>
          </a:prstGeom>
          <a:noFill/>
        </p:spPr>
        <p:txBody>
          <a:bodyPr vert="horz" wrap="square" rtlCol="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57200" indent="-457200">
              <a:buAutoNum type="arabicPeriod"/>
            </a:pPr>
            <a:r>
              <a:rPr lang="en-US" sz="2400" dirty="0" smtClean="0"/>
              <a:t>Identify the skill in the Learning Objective.</a:t>
            </a:r>
          </a:p>
          <a:p>
            <a:pPr marL="457200" indent="-457200">
              <a:buAutoNum type="arabicPeriod"/>
            </a:pPr>
            <a:r>
              <a:rPr lang="en-US" sz="2400" dirty="0" smtClean="0"/>
              <a:t>Provide a step-by-step process, method, or approach for the students to use.</a:t>
            </a:r>
          </a:p>
          <a:p>
            <a:pPr marL="457200" indent="-457200">
              <a:buAutoNum type="arabicPeriod"/>
            </a:pPr>
            <a:r>
              <a:rPr lang="en-US" sz="2400" dirty="0" smtClean="0"/>
              <a:t>Model using the steps while solving real problems.</a:t>
            </a:r>
          </a:p>
          <a:p>
            <a:pPr marL="457200" indent="-457200">
              <a:buAutoNum type="arabicPeriod"/>
            </a:pPr>
            <a:r>
              <a:rPr lang="en-US" sz="2400" dirty="0" smtClean="0"/>
              <a:t>CFU – verify that students can describe how to execute the skill and describe how you solved the problem. </a:t>
            </a:r>
          </a:p>
        </p:txBody>
      </p:sp>
      <p:sp>
        <p:nvSpPr>
          <p:cNvPr id="9" name="Footer Placeholder 3"/>
          <p:cNvSpPr txBox="1">
            <a:spLocks/>
          </p:cNvSpPr>
          <p:nvPr/>
        </p:nvSpPr>
        <p:spPr>
          <a:xfrm>
            <a:off x="685800" y="61722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spTree>
    <p:extLst>
      <p:ext uri="{BB962C8B-B14F-4D97-AF65-F5344CB8AC3E}">
        <p14:creationId xmlns:p14="http://schemas.microsoft.com/office/powerpoint/2010/main" val="37934163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99" y="0"/>
            <a:ext cx="8229600" cy="1143000"/>
          </a:xfrm>
        </p:spPr>
        <p:txBody>
          <a:bodyPr>
            <a:normAutofit/>
          </a:bodyPr>
          <a:lstStyle/>
          <a:p>
            <a:pPr algn="ctr"/>
            <a:endParaRPr lang="en-US" sz="3200" i="1" dirty="0"/>
          </a:p>
        </p:txBody>
      </p:sp>
      <p:sp>
        <p:nvSpPr>
          <p:cNvPr id="6" name="Title 1"/>
          <p:cNvSpPr txBox="1">
            <a:spLocks/>
          </p:cNvSpPr>
          <p:nvPr/>
        </p:nvSpPr>
        <p:spPr>
          <a:xfrm>
            <a:off x="249141" y="2667000"/>
            <a:ext cx="8694516" cy="84881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3600" b="1" dirty="0" smtClean="0">
              <a:solidFill>
                <a:schemeClr val="tx1"/>
              </a:solidFill>
            </a:endParaRPr>
          </a:p>
        </p:txBody>
      </p:sp>
      <p:sp>
        <p:nvSpPr>
          <p:cNvPr id="7" name="Content Placeholder 6"/>
          <p:cNvSpPr txBox="1">
            <a:spLocks noGrp="1"/>
          </p:cNvSpPr>
          <p:nvPr>
            <p:ph idx="1"/>
          </p:nvPr>
        </p:nvSpPr>
        <p:spPr>
          <a:xfrm>
            <a:off x="272995" y="1371600"/>
            <a:ext cx="8305800" cy="707886"/>
          </a:xfrm>
          <a:prstGeom prst="rect">
            <a:avLst/>
          </a:prstGeom>
          <a:noFill/>
        </p:spPr>
        <p:txBody>
          <a:bodyPr wrap="square" rtlCol="0">
            <a:spAutoFit/>
          </a:bodyPr>
          <a:lstStyle/>
          <a:p>
            <a:pPr marL="0" indent="0" algn="ctr">
              <a:buNone/>
            </a:pPr>
            <a:r>
              <a:rPr lang="en-US" sz="4000" b="1" dirty="0" smtClean="0"/>
              <a:t>WHAT/WHY/HOW </a:t>
            </a:r>
          </a:p>
        </p:txBody>
      </p:sp>
      <p:sp>
        <p:nvSpPr>
          <p:cNvPr id="10" name="Content Placeholder 6"/>
          <p:cNvSpPr txBox="1">
            <a:spLocks/>
          </p:cNvSpPr>
          <p:nvPr/>
        </p:nvSpPr>
        <p:spPr>
          <a:xfrm>
            <a:off x="249141" y="2159466"/>
            <a:ext cx="8305800" cy="3354765"/>
          </a:xfrm>
          <a:prstGeom prst="rect">
            <a:avLst/>
          </a:prstGeom>
          <a:noFill/>
        </p:spPr>
        <p:txBody>
          <a:bodyPr vert="horz" wrap="square" rtlCol="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000" b="1" dirty="0" smtClean="0"/>
              <a:t>WHAT</a:t>
            </a:r>
          </a:p>
          <a:p>
            <a:pPr marL="0" indent="0">
              <a:buNone/>
            </a:pPr>
            <a:r>
              <a:rPr lang="en-US" sz="2000" dirty="0" smtClean="0"/>
              <a:t>What did I do first to solve the problem?</a:t>
            </a:r>
          </a:p>
          <a:p>
            <a:pPr marL="0" indent="0">
              <a:buNone/>
            </a:pPr>
            <a:r>
              <a:rPr lang="en-US" sz="2000" dirty="0" smtClean="0"/>
              <a:t>What is the second step?</a:t>
            </a:r>
          </a:p>
          <a:p>
            <a:pPr marL="0" indent="0">
              <a:buNone/>
            </a:pPr>
            <a:r>
              <a:rPr lang="en-US" sz="2000" b="1" dirty="0" smtClean="0"/>
              <a:t>WHY</a:t>
            </a:r>
          </a:p>
          <a:p>
            <a:pPr marL="0" indent="0">
              <a:buNone/>
            </a:pPr>
            <a:r>
              <a:rPr lang="en-US" sz="2000" dirty="0" smtClean="0"/>
              <a:t>Why is that step important?</a:t>
            </a:r>
          </a:p>
          <a:p>
            <a:pPr marL="0" indent="0">
              <a:buNone/>
            </a:pPr>
            <a:r>
              <a:rPr lang="en-US" sz="2000" dirty="0" smtClean="0"/>
              <a:t>Why did I subtract 4 from the other side of the equation?</a:t>
            </a:r>
          </a:p>
          <a:p>
            <a:pPr marL="0" indent="0">
              <a:buNone/>
            </a:pPr>
            <a:r>
              <a:rPr lang="en-US" sz="2000" b="1" dirty="0" smtClean="0"/>
              <a:t>HOW</a:t>
            </a:r>
          </a:p>
          <a:p>
            <a:pPr marL="0" indent="0">
              <a:buNone/>
            </a:pPr>
            <a:r>
              <a:rPr lang="en-US" sz="2000" dirty="0" smtClean="0"/>
              <a:t>How did I know if the answer was 12 square feet or 12 square inches?</a:t>
            </a:r>
          </a:p>
          <a:p>
            <a:pPr marL="0" indent="0">
              <a:buNone/>
            </a:pPr>
            <a:r>
              <a:rPr lang="en-US" sz="2000" dirty="0" smtClean="0"/>
              <a:t>How do you choose the method to solve a problem?</a:t>
            </a:r>
          </a:p>
        </p:txBody>
      </p:sp>
      <p:sp>
        <p:nvSpPr>
          <p:cNvPr id="9" name="Footer Placeholder 3"/>
          <p:cNvSpPr txBox="1">
            <a:spLocks/>
          </p:cNvSpPr>
          <p:nvPr/>
        </p:nvSpPr>
        <p:spPr>
          <a:xfrm>
            <a:off x="685800" y="61722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spTree>
    <p:extLst>
      <p:ext uri="{BB962C8B-B14F-4D97-AF65-F5344CB8AC3E}">
        <p14:creationId xmlns:p14="http://schemas.microsoft.com/office/powerpoint/2010/main" val="33522128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99" y="0"/>
            <a:ext cx="8229600" cy="1143000"/>
          </a:xfrm>
        </p:spPr>
        <p:txBody>
          <a:bodyPr>
            <a:normAutofit/>
          </a:bodyPr>
          <a:lstStyle/>
          <a:p>
            <a:pPr algn="ctr"/>
            <a:endParaRPr lang="en-US" sz="3200" i="1" dirty="0"/>
          </a:p>
        </p:txBody>
      </p:sp>
      <p:sp>
        <p:nvSpPr>
          <p:cNvPr id="6" name="Title 1"/>
          <p:cNvSpPr txBox="1">
            <a:spLocks/>
          </p:cNvSpPr>
          <p:nvPr/>
        </p:nvSpPr>
        <p:spPr>
          <a:xfrm>
            <a:off x="249141" y="2667000"/>
            <a:ext cx="8694516" cy="84881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3600" b="1" dirty="0" smtClean="0">
              <a:solidFill>
                <a:schemeClr val="tx1"/>
              </a:solidFill>
            </a:endParaRPr>
          </a:p>
        </p:txBody>
      </p:sp>
      <p:sp>
        <p:nvSpPr>
          <p:cNvPr id="7" name="Content Placeholder 6"/>
          <p:cNvSpPr txBox="1">
            <a:spLocks noGrp="1"/>
          </p:cNvSpPr>
          <p:nvPr>
            <p:ph idx="1"/>
          </p:nvPr>
        </p:nvSpPr>
        <p:spPr>
          <a:xfrm>
            <a:off x="70916" y="1953161"/>
            <a:ext cx="4419600" cy="3847207"/>
          </a:xfrm>
          <a:prstGeom prst="rect">
            <a:avLst/>
          </a:prstGeom>
          <a:noFill/>
        </p:spPr>
        <p:txBody>
          <a:bodyPr wrap="square" rtlCol="0">
            <a:spAutoFit/>
          </a:bodyPr>
          <a:lstStyle/>
          <a:p>
            <a:pPr marL="0" indent="0">
              <a:buNone/>
            </a:pPr>
            <a:r>
              <a:rPr lang="en-US" sz="2000" b="1" dirty="0" smtClean="0"/>
              <a:t>What if it’s not a step-by-step skill?  Like:  DESCRIBE THE FUNCTION AND STRUCTURE OF THE DIGESTIVE SYSTEM</a:t>
            </a:r>
          </a:p>
          <a:p>
            <a:pPr marL="0" indent="0">
              <a:buNone/>
            </a:pPr>
            <a:endParaRPr lang="en-US" sz="2000" b="1" dirty="0"/>
          </a:p>
          <a:p>
            <a:pPr marL="457200" indent="-457200">
              <a:buAutoNum type="arabicPeriod"/>
            </a:pPr>
            <a:r>
              <a:rPr lang="en-US" sz="2000" b="1" dirty="0" smtClean="0"/>
              <a:t>Teach details by explaining, modeling, or demonstrating</a:t>
            </a:r>
          </a:p>
          <a:p>
            <a:pPr marL="457200" indent="-457200">
              <a:buAutoNum type="arabicPeriod"/>
            </a:pPr>
            <a:r>
              <a:rPr lang="en-US" sz="2000" b="1" dirty="0" smtClean="0"/>
              <a:t>Include mnemonics</a:t>
            </a:r>
          </a:p>
          <a:p>
            <a:pPr marL="457200" indent="-457200">
              <a:buAutoNum type="arabicPeriod"/>
            </a:pPr>
            <a:r>
              <a:rPr lang="en-US" sz="2000" b="1" dirty="0" smtClean="0"/>
              <a:t>Provide CFU questions</a:t>
            </a:r>
          </a:p>
          <a:p>
            <a:pPr marL="0" indent="0" algn="ctr">
              <a:buNone/>
            </a:pPr>
            <a:endParaRPr lang="en-US" sz="2000" b="1" dirty="0"/>
          </a:p>
          <a:p>
            <a:pPr marL="0" indent="0">
              <a:buNone/>
            </a:pPr>
            <a:endParaRPr lang="en-US" sz="2000" dirty="0" smtClean="0"/>
          </a:p>
        </p:txBody>
      </p:sp>
      <p:sp>
        <p:nvSpPr>
          <p:cNvPr id="9" name="Footer Placeholder 3"/>
          <p:cNvSpPr txBox="1">
            <a:spLocks/>
          </p:cNvSpPr>
          <p:nvPr/>
        </p:nvSpPr>
        <p:spPr>
          <a:xfrm>
            <a:off x="685800" y="61722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pic>
        <p:nvPicPr>
          <p:cNvPr id="2050" name="Picture 2" descr="http://www.glasbergen.com/wp-content/gallery/elementary-school/edu7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123" y="1219200"/>
            <a:ext cx="4276725"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19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Processing Model</a:t>
            </a:r>
            <a:endParaRPr lang="en-US" dirty="0"/>
          </a:p>
        </p:txBody>
      </p:sp>
      <p:pic>
        <p:nvPicPr>
          <p:cNvPr id="4" name="Content Placeholder 3" descr="information-processing-model"/>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2551331"/>
            <a:ext cx="6228930" cy="3856037"/>
          </a:xfrm>
          <a:prstGeom prst="rect">
            <a:avLst/>
          </a:prstGeom>
          <a:noFill/>
          <a:ln w="9525">
            <a:noFill/>
            <a:miter lim="800000"/>
            <a:headEnd/>
            <a:tailEnd/>
          </a:ln>
        </p:spPr>
      </p:pic>
      <p:sp>
        <p:nvSpPr>
          <p:cNvPr id="5" name="TextBox 4"/>
          <p:cNvSpPr txBox="1"/>
          <p:nvPr/>
        </p:nvSpPr>
        <p:spPr>
          <a:xfrm>
            <a:off x="609600" y="1905000"/>
            <a:ext cx="7543800" cy="646331"/>
          </a:xfrm>
          <a:prstGeom prst="rect">
            <a:avLst/>
          </a:prstGeom>
          <a:noFill/>
        </p:spPr>
        <p:txBody>
          <a:bodyPr wrap="square" rtlCol="0">
            <a:spAutoFit/>
          </a:bodyPr>
          <a:lstStyle/>
          <a:p>
            <a:r>
              <a:rPr lang="en-US" dirty="0" smtClean="0"/>
              <a:t>The information processing model is based on brain research that explains how information is stored in long term memory then retrieved.</a:t>
            </a:r>
            <a:endParaRPr lang="en-US" dirty="0"/>
          </a:p>
        </p:txBody>
      </p:sp>
      <p:sp>
        <p:nvSpPr>
          <p:cNvPr id="6"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Tree>
    <p:extLst>
      <p:ext uri="{BB962C8B-B14F-4D97-AF65-F5344CB8AC3E}">
        <p14:creationId xmlns:p14="http://schemas.microsoft.com/office/powerpoint/2010/main" val="33182222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32"/>
            <a:ext cx="8229600" cy="1143000"/>
          </a:xfrm>
        </p:spPr>
        <p:txBody>
          <a:bodyPr>
            <a:normAutofit/>
          </a:bodyPr>
          <a:lstStyle/>
          <a:p>
            <a:pPr algn="ctr"/>
            <a:r>
              <a:rPr lang="en-US" dirty="0" smtClean="0"/>
              <a:t>LESSON IMPORTANCE</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prstClr val="black"/>
                </a:solidFill>
              </a:rPr>
              <a:t>At the end of this class, teachers will be able to identify components of </a:t>
            </a:r>
            <a:endParaRPr lang="en-US" sz="1400" dirty="0" smtClean="0">
              <a:solidFill>
                <a:prstClr val="black"/>
              </a:solidFill>
            </a:endParaRPr>
          </a:p>
          <a:p>
            <a:pPr algn="ctr"/>
            <a:r>
              <a:rPr lang="en-US" sz="1400" dirty="0" smtClean="0">
                <a:solidFill>
                  <a:prstClr val="black"/>
                </a:solidFill>
              </a:rPr>
              <a:t>direct </a:t>
            </a:r>
            <a:r>
              <a:rPr lang="en-US" sz="1400" dirty="0">
                <a:solidFill>
                  <a:prstClr val="black"/>
                </a:solidFill>
              </a:rPr>
              <a:t>instruction that lead to effective teaching and learning.</a:t>
            </a:r>
          </a:p>
        </p:txBody>
      </p:sp>
      <p:sp>
        <p:nvSpPr>
          <p:cNvPr id="5" name="Content Placeholder 2"/>
          <p:cNvSpPr>
            <a:spLocks noGrp="1"/>
          </p:cNvSpPr>
          <p:nvPr>
            <p:ph idx="1"/>
          </p:nvPr>
        </p:nvSpPr>
        <p:spPr/>
        <p:txBody>
          <a:bodyPr>
            <a:normAutofit/>
          </a:bodyPr>
          <a:lstStyle/>
          <a:p>
            <a:pPr marL="0" indent="0" algn="ctr">
              <a:buNone/>
            </a:pPr>
            <a:endParaRPr lang="en-US" dirty="0"/>
          </a:p>
        </p:txBody>
      </p:sp>
      <p:pic>
        <p:nvPicPr>
          <p:cNvPr id="3076" name="Picture 4" descr="http://www.glasbergen.com/wp-content/gallery/education-and-teacher-cartoons/edu5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36886"/>
            <a:ext cx="5715000" cy="431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6725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99" y="0"/>
            <a:ext cx="8229600" cy="1143000"/>
          </a:xfrm>
        </p:spPr>
        <p:txBody>
          <a:bodyPr>
            <a:normAutofit/>
          </a:bodyPr>
          <a:lstStyle/>
          <a:p>
            <a:pPr algn="ctr"/>
            <a:endParaRPr lang="en-US" sz="3200" i="1" dirty="0"/>
          </a:p>
        </p:txBody>
      </p:sp>
      <p:sp>
        <p:nvSpPr>
          <p:cNvPr id="6" name="Title 1"/>
          <p:cNvSpPr txBox="1">
            <a:spLocks/>
          </p:cNvSpPr>
          <p:nvPr/>
        </p:nvSpPr>
        <p:spPr>
          <a:xfrm>
            <a:off x="249141" y="2667000"/>
            <a:ext cx="8694516" cy="84881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3600" b="1" dirty="0" smtClean="0">
              <a:solidFill>
                <a:schemeClr val="tx1"/>
              </a:solidFill>
            </a:endParaRPr>
          </a:p>
        </p:txBody>
      </p:sp>
      <p:sp>
        <p:nvSpPr>
          <p:cNvPr id="7" name="Content Placeholder 6"/>
          <p:cNvSpPr txBox="1">
            <a:spLocks noGrp="1"/>
          </p:cNvSpPr>
          <p:nvPr>
            <p:ph idx="1"/>
          </p:nvPr>
        </p:nvSpPr>
        <p:spPr>
          <a:xfrm>
            <a:off x="272995" y="1371600"/>
            <a:ext cx="8305800" cy="707886"/>
          </a:xfrm>
          <a:prstGeom prst="rect">
            <a:avLst/>
          </a:prstGeom>
          <a:noFill/>
        </p:spPr>
        <p:txBody>
          <a:bodyPr wrap="square" rtlCol="0">
            <a:spAutoFit/>
          </a:bodyPr>
          <a:lstStyle/>
          <a:p>
            <a:pPr marL="0" indent="0" algn="ctr">
              <a:buNone/>
            </a:pPr>
            <a:r>
              <a:rPr lang="en-US" sz="4000" b="1" dirty="0" smtClean="0"/>
              <a:t>LESSON IMPORTANCE</a:t>
            </a:r>
          </a:p>
        </p:txBody>
      </p:sp>
      <p:sp>
        <p:nvSpPr>
          <p:cNvPr id="10" name="Content Placeholder 6"/>
          <p:cNvSpPr txBox="1">
            <a:spLocks/>
          </p:cNvSpPr>
          <p:nvPr/>
        </p:nvSpPr>
        <p:spPr>
          <a:xfrm>
            <a:off x="249141" y="2159466"/>
            <a:ext cx="4513359" cy="3293209"/>
          </a:xfrm>
          <a:prstGeom prst="rect">
            <a:avLst/>
          </a:prstGeom>
          <a:noFill/>
        </p:spPr>
        <p:txBody>
          <a:bodyPr vert="horz" wrap="square" rtlCol="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000" b="1" dirty="0" smtClean="0"/>
              <a:t>WHEN DO I TEACH IT?  Whenever!</a:t>
            </a:r>
          </a:p>
          <a:p>
            <a:pPr marL="0" indent="0">
              <a:buNone/>
            </a:pPr>
            <a:endParaRPr lang="en-US" sz="2000" b="1" dirty="0"/>
          </a:p>
          <a:p>
            <a:pPr marL="0" indent="0">
              <a:buNone/>
            </a:pPr>
            <a:r>
              <a:rPr lang="en-US" sz="2000" b="1" dirty="0" smtClean="0"/>
              <a:t>WHAT KINDS OF IMPORTANCE ARE THERE?</a:t>
            </a:r>
          </a:p>
          <a:p>
            <a:pPr marL="457200" indent="-457200">
              <a:buAutoNum type="arabicPeriod"/>
            </a:pPr>
            <a:r>
              <a:rPr lang="en-US" sz="2000" b="1" dirty="0" smtClean="0"/>
              <a:t>Personal importance</a:t>
            </a:r>
          </a:p>
          <a:p>
            <a:pPr marL="457200" indent="-457200">
              <a:buAutoNum type="arabicPeriod"/>
            </a:pPr>
            <a:r>
              <a:rPr lang="en-US" sz="2000" b="1" dirty="0" smtClean="0"/>
              <a:t>Academic importance</a:t>
            </a:r>
          </a:p>
          <a:p>
            <a:pPr marL="457200" indent="-457200">
              <a:buAutoNum type="arabicPeriod"/>
            </a:pPr>
            <a:r>
              <a:rPr lang="en-US" sz="2000" b="1" dirty="0" smtClean="0"/>
              <a:t>Real-life importance</a:t>
            </a:r>
          </a:p>
          <a:p>
            <a:pPr marL="0" indent="0">
              <a:buNone/>
            </a:pPr>
            <a:endParaRPr lang="en-US" sz="2000" b="1" dirty="0" smtClean="0"/>
          </a:p>
          <a:p>
            <a:pPr marL="0" indent="0">
              <a:buNone/>
            </a:pPr>
            <a:r>
              <a:rPr lang="en-US" sz="2000" b="1" dirty="0" smtClean="0"/>
              <a:t>DON’T FORGET TO CFU!</a:t>
            </a:r>
            <a:endParaRPr lang="en-US" sz="2000" b="1" dirty="0"/>
          </a:p>
        </p:txBody>
      </p:sp>
      <p:sp>
        <p:nvSpPr>
          <p:cNvPr id="9" name="Footer Placeholder 3"/>
          <p:cNvSpPr txBox="1">
            <a:spLocks/>
          </p:cNvSpPr>
          <p:nvPr/>
        </p:nvSpPr>
        <p:spPr>
          <a:xfrm>
            <a:off x="685800" y="61722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pic>
        <p:nvPicPr>
          <p:cNvPr id="5122" name="Picture 2" descr="http://www.glasbergen.com/wp-content/gallery/education-and-teacher-cartoons/edu6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465" y="2024883"/>
            <a:ext cx="4493536" cy="3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4866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32"/>
            <a:ext cx="8229600" cy="1143000"/>
          </a:xfrm>
        </p:spPr>
        <p:txBody>
          <a:bodyPr>
            <a:normAutofit/>
          </a:bodyPr>
          <a:lstStyle/>
          <a:p>
            <a:pPr algn="ctr"/>
            <a:r>
              <a:rPr lang="en-US" dirty="0" smtClean="0"/>
              <a:t>***GUIDED PRACTICE***</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prstClr val="black"/>
                </a:solidFill>
              </a:rPr>
              <a:t>At the end of this class, teachers will be able to identify components of </a:t>
            </a:r>
            <a:endParaRPr lang="en-US" sz="1400" dirty="0" smtClean="0">
              <a:solidFill>
                <a:prstClr val="black"/>
              </a:solidFill>
            </a:endParaRPr>
          </a:p>
          <a:p>
            <a:pPr algn="ctr"/>
            <a:r>
              <a:rPr lang="en-US" sz="1400" dirty="0" smtClean="0">
                <a:solidFill>
                  <a:prstClr val="black"/>
                </a:solidFill>
              </a:rPr>
              <a:t>direct </a:t>
            </a:r>
            <a:r>
              <a:rPr lang="en-US" sz="1400" dirty="0">
                <a:solidFill>
                  <a:prstClr val="black"/>
                </a:solidFill>
              </a:rPr>
              <a:t>instruction that lead to effective teaching and learning.</a:t>
            </a:r>
          </a:p>
        </p:txBody>
      </p:sp>
      <p:sp>
        <p:nvSpPr>
          <p:cNvPr id="5" name="Content Placeholder 2"/>
          <p:cNvSpPr>
            <a:spLocks noGrp="1"/>
          </p:cNvSpPr>
          <p:nvPr>
            <p:ph idx="1"/>
          </p:nvPr>
        </p:nvSpPr>
        <p:spPr/>
        <p:txBody>
          <a:bodyPr>
            <a:normAutofit/>
          </a:bodyPr>
          <a:lstStyle/>
          <a:p>
            <a:pPr marL="0" indent="0" algn="ctr">
              <a:buNone/>
            </a:pPr>
            <a:endParaRPr lang="en-US" dirty="0"/>
          </a:p>
        </p:txBody>
      </p:sp>
      <p:pic>
        <p:nvPicPr>
          <p:cNvPr id="6148" name="Picture 4" descr="http://www.glasbergen.com/wp-content/gallery/elementary-school/edu05_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9" y="1828800"/>
            <a:ext cx="5876143"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7053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99" y="0"/>
            <a:ext cx="8229600" cy="1143000"/>
          </a:xfrm>
        </p:spPr>
        <p:txBody>
          <a:bodyPr>
            <a:normAutofit/>
          </a:bodyPr>
          <a:lstStyle/>
          <a:p>
            <a:pPr algn="ctr"/>
            <a:endParaRPr lang="en-US" sz="3200" i="1" dirty="0"/>
          </a:p>
        </p:txBody>
      </p:sp>
      <p:sp>
        <p:nvSpPr>
          <p:cNvPr id="6" name="Title 1"/>
          <p:cNvSpPr txBox="1">
            <a:spLocks/>
          </p:cNvSpPr>
          <p:nvPr/>
        </p:nvSpPr>
        <p:spPr>
          <a:xfrm>
            <a:off x="249141" y="2667000"/>
            <a:ext cx="8694516" cy="84881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3600" b="1" dirty="0" smtClean="0">
              <a:solidFill>
                <a:schemeClr val="tx1"/>
              </a:solidFill>
            </a:endParaRPr>
          </a:p>
        </p:txBody>
      </p:sp>
      <p:sp>
        <p:nvSpPr>
          <p:cNvPr id="7" name="Content Placeholder 6"/>
          <p:cNvSpPr txBox="1">
            <a:spLocks noGrp="1"/>
          </p:cNvSpPr>
          <p:nvPr>
            <p:ph idx="1"/>
          </p:nvPr>
        </p:nvSpPr>
        <p:spPr>
          <a:xfrm>
            <a:off x="272995" y="1371600"/>
            <a:ext cx="8305800" cy="707886"/>
          </a:xfrm>
          <a:prstGeom prst="rect">
            <a:avLst/>
          </a:prstGeom>
          <a:noFill/>
        </p:spPr>
        <p:txBody>
          <a:bodyPr wrap="square" rtlCol="0">
            <a:spAutoFit/>
          </a:bodyPr>
          <a:lstStyle/>
          <a:p>
            <a:pPr marL="0" indent="0" algn="ctr">
              <a:buNone/>
            </a:pPr>
            <a:r>
              <a:rPr lang="en-US" sz="4000" b="1" dirty="0" smtClean="0"/>
              <a:t>GUIDED PRACTICE - SKILL</a:t>
            </a:r>
          </a:p>
        </p:txBody>
      </p:sp>
      <p:sp>
        <p:nvSpPr>
          <p:cNvPr id="10" name="Content Placeholder 6"/>
          <p:cNvSpPr txBox="1">
            <a:spLocks/>
          </p:cNvSpPr>
          <p:nvPr/>
        </p:nvSpPr>
        <p:spPr>
          <a:xfrm>
            <a:off x="249141" y="2159466"/>
            <a:ext cx="4780059" cy="3970318"/>
          </a:xfrm>
          <a:prstGeom prst="rect">
            <a:avLst/>
          </a:prstGeom>
          <a:noFill/>
        </p:spPr>
        <p:txBody>
          <a:bodyPr vert="horz" wrap="square" rtlCol="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000" b="1" dirty="0" smtClean="0"/>
              <a:t>Guided Practice is only guided if the teacher and students are doing the work AT THE SAME TIME:</a:t>
            </a:r>
          </a:p>
          <a:p>
            <a:pPr marL="0" indent="0">
              <a:buNone/>
            </a:pPr>
            <a:endParaRPr lang="en-US" sz="2000" b="1" dirty="0"/>
          </a:p>
          <a:p>
            <a:pPr marL="0" indent="0">
              <a:buNone/>
            </a:pPr>
            <a:r>
              <a:rPr lang="en-US" sz="2000" b="1" dirty="0" smtClean="0"/>
              <a:t>I DO the problem</a:t>
            </a:r>
          </a:p>
          <a:p>
            <a:pPr marL="0" indent="0">
              <a:buNone/>
            </a:pPr>
            <a:endParaRPr lang="en-US" sz="2000" b="1" dirty="0"/>
          </a:p>
          <a:p>
            <a:pPr marL="0" indent="0">
              <a:buNone/>
            </a:pPr>
            <a:r>
              <a:rPr lang="en-US" sz="2000" b="1" dirty="0" smtClean="0"/>
              <a:t>WE DO the problem</a:t>
            </a:r>
          </a:p>
          <a:p>
            <a:pPr marL="0" indent="0">
              <a:buNone/>
            </a:pPr>
            <a:endParaRPr lang="en-US" sz="2000" b="1" dirty="0"/>
          </a:p>
          <a:p>
            <a:pPr marL="0" indent="0">
              <a:buNone/>
            </a:pPr>
            <a:r>
              <a:rPr lang="en-US" sz="2000" b="1" dirty="0" smtClean="0"/>
              <a:t>YOU DO the problem</a:t>
            </a:r>
          </a:p>
          <a:p>
            <a:pPr marL="0" indent="0">
              <a:buNone/>
            </a:pPr>
            <a:endParaRPr lang="en-US" sz="2000" b="1" dirty="0"/>
          </a:p>
          <a:p>
            <a:pPr marL="0" indent="0">
              <a:buNone/>
            </a:pPr>
            <a:r>
              <a:rPr lang="en-US" sz="2000" b="1" dirty="0" smtClean="0">
                <a:solidFill>
                  <a:srgbClr val="FF0000"/>
                </a:solidFill>
              </a:rPr>
              <a:t>WE DO the problem</a:t>
            </a:r>
            <a:endParaRPr lang="en-US" sz="2000" dirty="0" smtClean="0">
              <a:solidFill>
                <a:srgbClr val="FF0000"/>
              </a:solidFill>
            </a:endParaRPr>
          </a:p>
        </p:txBody>
      </p:sp>
      <p:sp>
        <p:nvSpPr>
          <p:cNvPr id="9" name="Footer Placeholder 3"/>
          <p:cNvSpPr txBox="1">
            <a:spLocks/>
          </p:cNvSpPr>
          <p:nvPr/>
        </p:nvSpPr>
        <p:spPr>
          <a:xfrm>
            <a:off x="685800" y="61722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sp>
        <p:nvSpPr>
          <p:cNvPr id="8" name="Content Placeholder 6"/>
          <p:cNvSpPr txBox="1">
            <a:spLocks/>
          </p:cNvSpPr>
          <p:nvPr/>
        </p:nvSpPr>
        <p:spPr>
          <a:xfrm>
            <a:off x="4876800" y="2114026"/>
            <a:ext cx="4066857" cy="3662541"/>
          </a:xfrm>
          <a:prstGeom prst="rect">
            <a:avLst/>
          </a:prstGeom>
          <a:noFill/>
        </p:spPr>
        <p:txBody>
          <a:bodyPr vert="horz" wrap="square" rtlCol="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000" b="1" dirty="0" smtClean="0"/>
              <a:t>OR use the Rule of Two:</a:t>
            </a:r>
          </a:p>
          <a:p>
            <a:pPr marL="0" indent="0">
              <a:buNone/>
            </a:pPr>
            <a:endParaRPr lang="en-US" sz="2000" b="1" dirty="0"/>
          </a:p>
          <a:p>
            <a:pPr marL="0" indent="0">
              <a:buNone/>
            </a:pPr>
            <a:r>
              <a:rPr lang="en-US" sz="2000" b="1" dirty="0" smtClean="0"/>
              <a:t>I DO two sample problems</a:t>
            </a:r>
          </a:p>
          <a:p>
            <a:pPr marL="0" indent="0">
              <a:buNone/>
            </a:pPr>
            <a:endParaRPr lang="en-US" sz="2000" b="1" dirty="0" smtClean="0"/>
          </a:p>
          <a:p>
            <a:pPr marL="0" indent="0">
              <a:buNone/>
            </a:pPr>
            <a:r>
              <a:rPr lang="en-US" sz="2000" b="1" dirty="0" smtClean="0"/>
              <a:t>YOU DO two problems</a:t>
            </a:r>
          </a:p>
          <a:p>
            <a:pPr marL="0" indent="0">
              <a:buNone/>
            </a:pPr>
            <a:endParaRPr lang="en-US" sz="2000" b="1" dirty="0"/>
          </a:p>
          <a:p>
            <a:pPr marL="0" indent="0">
              <a:buNone/>
            </a:pPr>
            <a:endParaRPr lang="en-US" sz="2000" b="1" dirty="0" smtClean="0"/>
          </a:p>
          <a:p>
            <a:pPr marL="0" indent="0">
              <a:buNone/>
            </a:pPr>
            <a:r>
              <a:rPr lang="en-US" sz="2000" b="1" dirty="0" smtClean="0">
                <a:solidFill>
                  <a:srgbClr val="FF0000"/>
                </a:solidFill>
              </a:rPr>
              <a:t>WE DO those same two problems</a:t>
            </a:r>
            <a:endParaRPr lang="en-US" sz="2000" b="1" dirty="0">
              <a:solidFill>
                <a:srgbClr val="FF0000"/>
              </a:solidFill>
            </a:endParaRPr>
          </a:p>
          <a:p>
            <a:pPr marL="0" indent="0">
              <a:buNone/>
            </a:pPr>
            <a:endParaRPr lang="en-US" sz="2000" dirty="0" smtClean="0"/>
          </a:p>
        </p:txBody>
      </p:sp>
    </p:spTree>
    <p:extLst>
      <p:ext uri="{BB962C8B-B14F-4D97-AF65-F5344CB8AC3E}">
        <p14:creationId xmlns:p14="http://schemas.microsoft.com/office/powerpoint/2010/main" val="41962606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99" y="0"/>
            <a:ext cx="8229600" cy="1143000"/>
          </a:xfrm>
        </p:spPr>
        <p:txBody>
          <a:bodyPr>
            <a:normAutofit/>
          </a:bodyPr>
          <a:lstStyle/>
          <a:p>
            <a:pPr algn="ctr"/>
            <a:endParaRPr lang="en-US" sz="3200" i="1" dirty="0"/>
          </a:p>
        </p:txBody>
      </p:sp>
      <p:sp>
        <p:nvSpPr>
          <p:cNvPr id="6" name="Title 1"/>
          <p:cNvSpPr txBox="1">
            <a:spLocks/>
          </p:cNvSpPr>
          <p:nvPr/>
        </p:nvSpPr>
        <p:spPr>
          <a:xfrm>
            <a:off x="249141" y="2667000"/>
            <a:ext cx="8694516" cy="84881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3600" b="1" dirty="0" smtClean="0">
              <a:solidFill>
                <a:schemeClr val="tx1"/>
              </a:solidFill>
            </a:endParaRPr>
          </a:p>
        </p:txBody>
      </p:sp>
      <p:sp>
        <p:nvSpPr>
          <p:cNvPr id="7" name="Content Placeholder 6"/>
          <p:cNvSpPr txBox="1">
            <a:spLocks noGrp="1"/>
          </p:cNvSpPr>
          <p:nvPr>
            <p:ph idx="1"/>
          </p:nvPr>
        </p:nvSpPr>
        <p:spPr>
          <a:xfrm>
            <a:off x="272995" y="1371600"/>
            <a:ext cx="8305800" cy="707886"/>
          </a:xfrm>
          <a:prstGeom prst="rect">
            <a:avLst/>
          </a:prstGeom>
          <a:noFill/>
        </p:spPr>
        <p:txBody>
          <a:bodyPr wrap="square" rtlCol="0">
            <a:spAutoFit/>
          </a:bodyPr>
          <a:lstStyle/>
          <a:p>
            <a:pPr marL="0" indent="0" algn="ctr">
              <a:buNone/>
            </a:pPr>
            <a:r>
              <a:rPr lang="en-US" sz="4000" b="1" dirty="0" smtClean="0"/>
              <a:t>GUIDED PRACTICE - CONCEPT</a:t>
            </a:r>
          </a:p>
        </p:txBody>
      </p:sp>
      <p:sp>
        <p:nvSpPr>
          <p:cNvPr id="10" name="Content Placeholder 6"/>
          <p:cNvSpPr txBox="1">
            <a:spLocks/>
          </p:cNvSpPr>
          <p:nvPr/>
        </p:nvSpPr>
        <p:spPr>
          <a:xfrm>
            <a:off x="249141" y="2159466"/>
            <a:ext cx="8132859" cy="3847207"/>
          </a:xfrm>
          <a:prstGeom prst="rect">
            <a:avLst/>
          </a:prstGeom>
          <a:noFill/>
        </p:spPr>
        <p:txBody>
          <a:bodyPr vert="horz" wrap="square" rtlCol="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000" b="1" dirty="0" smtClean="0"/>
              <a:t>Guided Practice is only guided if the teacher and students are doing the work AT THE SAME TIME:</a:t>
            </a:r>
          </a:p>
          <a:p>
            <a:pPr marL="0" indent="0">
              <a:buNone/>
            </a:pPr>
            <a:endParaRPr lang="en-US" sz="2000" b="1" dirty="0"/>
          </a:p>
          <a:p>
            <a:pPr marL="0" indent="0">
              <a:buNone/>
            </a:pPr>
            <a:r>
              <a:rPr lang="en-US" sz="2000" b="1" dirty="0" smtClean="0"/>
              <a:t>Structure of digestive system:  </a:t>
            </a:r>
            <a:r>
              <a:rPr lang="en-US" sz="2000" dirty="0" smtClean="0"/>
              <a:t>As a class, WE draw and label organs in the digestive system</a:t>
            </a:r>
          </a:p>
          <a:p>
            <a:pPr marL="0" indent="0">
              <a:buNone/>
            </a:pPr>
            <a:endParaRPr lang="en-US" sz="2000" b="1" dirty="0"/>
          </a:p>
          <a:p>
            <a:pPr marL="0" indent="0">
              <a:buNone/>
            </a:pPr>
            <a:r>
              <a:rPr lang="en-US" sz="2000" b="1" dirty="0" smtClean="0"/>
              <a:t>Inferences:  </a:t>
            </a:r>
            <a:r>
              <a:rPr lang="en-US" sz="2000" dirty="0" smtClean="0"/>
              <a:t>Teacher think-aloud leads to student think-aloud with teacher guidance</a:t>
            </a:r>
          </a:p>
          <a:p>
            <a:pPr marL="0" indent="0">
              <a:buNone/>
            </a:pPr>
            <a:endParaRPr lang="en-US" sz="2000" b="1" dirty="0"/>
          </a:p>
          <a:p>
            <a:pPr marL="0" indent="0">
              <a:buNone/>
            </a:pPr>
            <a:r>
              <a:rPr lang="en-US" sz="2000" b="1" dirty="0" smtClean="0"/>
              <a:t>How characters and setting contribute to plot line:  </a:t>
            </a:r>
            <a:r>
              <a:rPr lang="en-US" sz="2000" dirty="0" smtClean="0"/>
              <a:t>Class discussion and whole class note-making or graphic organizer completion</a:t>
            </a:r>
            <a:endParaRPr lang="en-US" sz="2000" b="1" dirty="0"/>
          </a:p>
        </p:txBody>
      </p:sp>
      <p:sp>
        <p:nvSpPr>
          <p:cNvPr id="9" name="Footer Placeholder 3"/>
          <p:cNvSpPr txBox="1">
            <a:spLocks/>
          </p:cNvSpPr>
          <p:nvPr/>
        </p:nvSpPr>
        <p:spPr>
          <a:xfrm>
            <a:off x="685800" y="61722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spTree>
    <p:extLst>
      <p:ext uri="{BB962C8B-B14F-4D97-AF65-F5344CB8AC3E}">
        <p14:creationId xmlns:p14="http://schemas.microsoft.com/office/powerpoint/2010/main" val="7007778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99" y="0"/>
            <a:ext cx="8229600" cy="1143000"/>
          </a:xfrm>
        </p:spPr>
        <p:txBody>
          <a:bodyPr>
            <a:normAutofit/>
          </a:bodyPr>
          <a:lstStyle/>
          <a:p>
            <a:pPr algn="ctr"/>
            <a:endParaRPr lang="en-US" sz="3200" i="1" dirty="0"/>
          </a:p>
        </p:txBody>
      </p:sp>
      <p:sp>
        <p:nvSpPr>
          <p:cNvPr id="6" name="Title 1"/>
          <p:cNvSpPr txBox="1">
            <a:spLocks/>
          </p:cNvSpPr>
          <p:nvPr/>
        </p:nvSpPr>
        <p:spPr>
          <a:xfrm>
            <a:off x="249141" y="2667000"/>
            <a:ext cx="8694516" cy="84881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3600" b="1" dirty="0" smtClean="0">
              <a:solidFill>
                <a:schemeClr val="tx1"/>
              </a:solidFill>
            </a:endParaRPr>
          </a:p>
        </p:txBody>
      </p:sp>
      <p:sp>
        <p:nvSpPr>
          <p:cNvPr id="7" name="Content Placeholder 6"/>
          <p:cNvSpPr txBox="1">
            <a:spLocks noGrp="1"/>
          </p:cNvSpPr>
          <p:nvPr>
            <p:ph idx="1"/>
          </p:nvPr>
        </p:nvSpPr>
        <p:spPr>
          <a:xfrm>
            <a:off x="272995" y="1371600"/>
            <a:ext cx="8305800" cy="707886"/>
          </a:xfrm>
          <a:prstGeom prst="rect">
            <a:avLst/>
          </a:prstGeom>
          <a:noFill/>
        </p:spPr>
        <p:txBody>
          <a:bodyPr wrap="square" rtlCol="0">
            <a:spAutoFit/>
          </a:bodyPr>
          <a:lstStyle/>
          <a:p>
            <a:pPr marL="0" indent="0" algn="ctr">
              <a:buNone/>
            </a:pPr>
            <a:r>
              <a:rPr lang="en-US" sz="4000" b="1" dirty="0" smtClean="0"/>
              <a:t>GUIDED PRACTICE</a:t>
            </a:r>
          </a:p>
        </p:txBody>
      </p:sp>
      <p:sp>
        <p:nvSpPr>
          <p:cNvPr id="10" name="Content Placeholder 6"/>
          <p:cNvSpPr txBox="1">
            <a:spLocks/>
          </p:cNvSpPr>
          <p:nvPr/>
        </p:nvSpPr>
        <p:spPr>
          <a:xfrm>
            <a:off x="249141" y="2159466"/>
            <a:ext cx="8694516" cy="1631216"/>
          </a:xfrm>
          <a:prstGeom prst="rect">
            <a:avLst/>
          </a:prstGeom>
          <a:noFill/>
        </p:spPr>
        <p:txBody>
          <a:bodyPr vert="horz" wrap="square" rtlCol="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2000" b="1" dirty="0" smtClean="0"/>
              <a:t>THIS IS THE KEY ELEMENT OF A DIRECT INSTRUCTION LESSON.  WITH CONTINUOUS ENGAGEMENT AND CHECKING FOR UNDERSTANDING, THIS IS HOW YOU UNCOVER STUDENT UNDERSTANDING AND LEARNING.   YOU </a:t>
            </a:r>
            <a:r>
              <a:rPr lang="en-US" sz="2000" b="1" dirty="0" smtClean="0">
                <a:solidFill>
                  <a:srgbClr val="FF0000"/>
                </a:solidFill>
              </a:rPr>
              <a:t>GRADUALLY </a:t>
            </a:r>
            <a:r>
              <a:rPr lang="en-US" sz="2000" b="1" dirty="0" smtClean="0"/>
              <a:t>RELEASE STUDENTS TO MORE INDEPENDENCE.</a:t>
            </a:r>
            <a:endParaRPr lang="en-US" sz="2000" dirty="0" smtClean="0">
              <a:solidFill>
                <a:srgbClr val="FF0000"/>
              </a:solidFill>
            </a:endParaRPr>
          </a:p>
        </p:txBody>
      </p:sp>
      <p:sp>
        <p:nvSpPr>
          <p:cNvPr id="9" name="Footer Placeholder 3"/>
          <p:cNvSpPr txBox="1">
            <a:spLocks/>
          </p:cNvSpPr>
          <p:nvPr/>
        </p:nvSpPr>
        <p:spPr>
          <a:xfrm>
            <a:off x="685800" y="6172200"/>
            <a:ext cx="8153400" cy="441325"/>
          </a:xfrm>
          <a:prstGeom prst="rect">
            <a:avLst/>
          </a:prstGeom>
          <a:solidFill>
            <a:schemeClr val="accent2"/>
          </a:solidFill>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rPr>
              <a:t>At the end of this class, teachers will be able to identify components of </a:t>
            </a:r>
          </a:p>
          <a:p>
            <a:pPr algn="ctr"/>
            <a:r>
              <a:rPr lang="en-US" sz="1400" dirty="0" smtClean="0">
                <a:solidFill>
                  <a:schemeClr val="tx1"/>
                </a:solidFill>
              </a:rPr>
              <a:t>direct instruction that lead to effective teaching and learning.</a:t>
            </a:r>
            <a:endParaRPr lang="en-US" sz="1400" dirty="0">
              <a:solidFill>
                <a:schemeClr val="tx1"/>
              </a:solidFill>
            </a:endParaRPr>
          </a:p>
        </p:txBody>
      </p:sp>
      <p:pic>
        <p:nvPicPr>
          <p:cNvPr id="7170" name="Picture 2" descr="C:\Users\saprile\AppData\Local\Microsoft\Windows\Temporary Internet Files\Content.IE5\0UDEGCU0\golden_key_of_osri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736572"/>
            <a:ext cx="2188808" cy="262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421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32"/>
            <a:ext cx="8229600" cy="1143000"/>
          </a:xfrm>
        </p:spPr>
        <p:txBody>
          <a:bodyPr>
            <a:normAutofit/>
          </a:bodyPr>
          <a:lstStyle/>
          <a:p>
            <a:pPr algn="ctr"/>
            <a:r>
              <a:rPr lang="en-US" dirty="0" smtClean="0"/>
              <a:t>CLOSURE</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prstClr val="black"/>
                </a:solidFill>
              </a:rPr>
              <a:t>At the end of this class, teachers will be able to identify components of </a:t>
            </a:r>
            <a:endParaRPr lang="en-US" sz="1400" dirty="0" smtClean="0">
              <a:solidFill>
                <a:prstClr val="black"/>
              </a:solidFill>
            </a:endParaRPr>
          </a:p>
          <a:p>
            <a:pPr algn="ctr"/>
            <a:r>
              <a:rPr lang="en-US" sz="1400" dirty="0" smtClean="0">
                <a:solidFill>
                  <a:prstClr val="black"/>
                </a:solidFill>
              </a:rPr>
              <a:t>direct </a:t>
            </a:r>
            <a:r>
              <a:rPr lang="en-US" sz="1400" dirty="0">
                <a:solidFill>
                  <a:prstClr val="black"/>
                </a:solidFill>
              </a:rPr>
              <a:t>instruction that lead to effective teaching and learning.</a:t>
            </a:r>
          </a:p>
        </p:txBody>
      </p:sp>
      <p:sp>
        <p:nvSpPr>
          <p:cNvPr id="5" name="Content Placeholder 2"/>
          <p:cNvSpPr>
            <a:spLocks noGrp="1"/>
          </p:cNvSpPr>
          <p:nvPr>
            <p:ph idx="1"/>
          </p:nvPr>
        </p:nvSpPr>
        <p:spPr/>
        <p:txBody>
          <a:bodyPr>
            <a:normAutofit/>
          </a:bodyPr>
          <a:lstStyle/>
          <a:p>
            <a:pPr marL="0" indent="0" algn="ctr">
              <a:buNone/>
            </a:pPr>
            <a:endParaRPr lang="en-US" dirty="0"/>
          </a:p>
        </p:txBody>
      </p:sp>
      <p:pic>
        <p:nvPicPr>
          <p:cNvPr id="9220" name="Picture 4" descr="C:\Users\saprile\AppData\Local\Microsoft\Windows\Temporary Internet Files\Content.IE5\S89SM4KT\pretty-red-do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05000"/>
            <a:ext cx="3028950" cy="4139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4857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32"/>
            <a:ext cx="8229600" cy="1143000"/>
          </a:xfrm>
        </p:spPr>
        <p:txBody>
          <a:bodyPr>
            <a:normAutofit/>
          </a:bodyPr>
          <a:lstStyle/>
          <a:p>
            <a:pPr algn="ctr"/>
            <a:r>
              <a:rPr lang="en-US" dirty="0" smtClean="0"/>
              <a:t>CLOSURE</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prstClr val="black"/>
                </a:solidFill>
              </a:rPr>
              <a:t>At the end of this class, teachers will be able to identify components of </a:t>
            </a:r>
            <a:endParaRPr lang="en-US" sz="1400" dirty="0" smtClean="0">
              <a:solidFill>
                <a:prstClr val="black"/>
              </a:solidFill>
            </a:endParaRPr>
          </a:p>
          <a:p>
            <a:pPr algn="ctr"/>
            <a:r>
              <a:rPr lang="en-US" sz="1400" dirty="0" smtClean="0">
                <a:solidFill>
                  <a:prstClr val="black"/>
                </a:solidFill>
              </a:rPr>
              <a:t>direct </a:t>
            </a:r>
            <a:r>
              <a:rPr lang="en-US" sz="1400" dirty="0">
                <a:solidFill>
                  <a:prstClr val="black"/>
                </a:solidFill>
              </a:rPr>
              <a:t>instruction that lead to effective teaching and learning.</a:t>
            </a:r>
          </a:p>
        </p:txBody>
      </p:sp>
      <p:sp>
        <p:nvSpPr>
          <p:cNvPr id="3" name="Content Placeholder 2"/>
          <p:cNvSpPr>
            <a:spLocks noGrp="1"/>
          </p:cNvSpPr>
          <p:nvPr>
            <p:ph idx="1"/>
          </p:nvPr>
        </p:nvSpPr>
        <p:spPr>
          <a:xfrm>
            <a:off x="3657600" y="1935480"/>
            <a:ext cx="5029200" cy="4389120"/>
          </a:xfrm>
        </p:spPr>
        <p:txBody>
          <a:bodyPr/>
          <a:lstStyle/>
          <a:p>
            <a:pPr marL="0" indent="0">
              <a:buNone/>
            </a:pPr>
            <a:r>
              <a:rPr lang="en-US" dirty="0" smtClean="0"/>
              <a:t>Closure is NOT</a:t>
            </a:r>
          </a:p>
          <a:p>
            <a:r>
              <a:rPr lang="en-US" dirty="0" smtClean="0"/>
              <a:t>Reminding the students of what they learned</a:t>
            </a:r>
          </a:p>
          <a:p>
            <a:r>
              <a:rPr lang="en-US" dirty="0" smtClean="0"/>
              <a:t>Cooperative</a:t>
            </a:r>
          </a:p>
          <a:p>
            <a:r>
              <a:rPr lang="en-US" dirty="0" smtClean="0"/>
              <a:t>A time for students to ask questions</a:t>
            </a:r>
          </a:p>
          <a:p>
            <a:r>
              <a:rPr lang="en-US" dirty="0" smtClean="0"/>
              <a:t>Teacher-led conversation</a:t>
            </a:r>
            <a:endParaRPr lang="en-US" dirty="0"/>
          </a:p>
        </p:txBody>
      </p:sp>
      <p:pic>
        <p:nvPicPr>
          <p:cNvPr id="8195" name="Picture 3" descr="C:\Users\saprile\AppData\Local\Microsoft\Windows\Temporary Internet Files\Content.IE5\S89SM4KT\boy-student-vect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2819400" cy="37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8212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32"/>
            <a:ext cx="8229600" cy="1143000"/>
          </a:xfrm>
        </p:spPr>
        <p:txBody>
          <a:bodyPr>
            <a:normAutofit/>
          </a:bodyPr>
          <a:lstStyle/>
          <a:p>
            <a:pPr algn="ctr"/>
            <a:r>
              <a:rPr lang="en-US" dirty="0" smtClean="0"/>
              <a:t>CLOSURE</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prstClr val="black"/>
                </a:solidFill>
              </a:rPr>
              <a:t>At the end of this class, teachers will be able to identify components of </a:t>
            </a:r>
            <a:endParaRPr lang="en-US" sz="1400" dirty="0" smtClean="0">
              <a:solidFill>
                <a:prstClr val="black"/>
              </a:solidFill>
            </a:endParaRPr>
          </a:p>
          <a:p>
            <a:pPr algn="ctr"/>
            <a:r>
              <a:rPr lang="en-US" sz="1400" dirty="0" smtClean="0">
                <a:solidFill>
                  <a:prstClr val="black"/>
                </a:solidFill>
              </a:rPr>
              <a:t>direct </a:t>
            </a:r>
            <a:r>
              <a:rPr lang="en-US" sz="1400" dirty="0">
                <a:solidFill>
                  <a:prstClr val="black"/>
                </a:solidFill>
              </a:rPr>
              <a:t>instruction that lead to effective teaching and learning.</a:t>
            </a:r>
          </a:p>
        </p:txBody>
      </p:sp>
      <p:sp>
        <p:nvSpPr>
          <p:cNvPr id="3" name="Content Placeholder 2"/>
          <p:cNvSpPr>
            <a:spLocks noGrp="1"/>
          </p:cNvSpPr>
          <p:nvPr>
            <p:ph idx="1"/>
          </p:nvPr>
        </p:nvSpPr>
        <p:spPr>
          <a:xfrm>
            <a:off x="609600" y="1935480"/>
            <a:ext cx="8077200" cy="4389120"/>
          </a:xfrm>
        </p:spPr>
        <p:txBody>
          <a:bodyPr>
            <a:normAutofit fontScale="92500" lnSpcReduction="10000"/>
          </a:bodyPr>
          <a:lstStyle/>
          <a:p>
            <a:pPr marL="0" indent="0">
              <a:buNone/>
            </a:pPr>
            <a:r>
              <a:rPr lang="en-US" dirty="0" smtClean="0"/>
              <a:t>Closure IS</a:t>
            </a:r>
          </a:p>
          <a:p>
            <a:r>
              <a:rPr lang="en-US" dirty="0" smtClean="0"/>
              <a:t>The last thing you do before independent practice</a:t>
            </a:r>
          </a:p>
          <a:p>
            <a:r>
              <a:rPr lang="en-US" dirty="0" smtClean="0"/>
              <a:t>A time when students INDEPENDENTLY prove that they learned what they were supposed to learn (concept and/or skill in the LO)</a:t>
            </a:r>
          </a:p>
          <a:p>
            <a:r>
              <a:rPr lang="en-US" dirty="0" smtClean="0"/>
              <a:t>The doorway to providing interventions</a:t>
            </a:r>
          </a:p>
          <a:p>
            <a:r>
              <a:rPr lang="en-US" dirty="0" smtClean="0"/>
              <a:t>Evidence students are prepared for homework and independent practice OR next lesson</a:t>
            </a:r>
          </a:p>
          <a:p>
            <a:endParaRPr lang="en-US" dirty="0"/>
          </a:p>
          <a:p>
            <a:pPr marL="0" indent="0">
              <a:buNone/>
            </a:pPr>
            <a:r>
              <a:rPr lang="en-US" dirty="0" smtClean="0"/>
              <a:t>80-100% of your students need to be successful before moving on!</a:t>
            </a:r>
          </a:p>
        </p:txBody>
      </p:sp>
    </p:spTree>
    <p:extLst>
      <p:ext uri="{BB962C8B-B14F-4D97-AF65-F5344CB8AC3E}">
        <p14:creationId xmlns:p14="http://schemas.microsoft.com/office/powerpoint/2010/main" val="26010817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32"/>
            <a:ext cx="8229600" cy="1143000"/>
          </a:xfrm>
        </p:spPr>
        <p:txBody>
          <a:bodyPr>
            <a:normAutofit/>
          </a:bodyPr>
          <a:lstStyle/>
          <a:p>
            <a:pPr algn="ctr"/>
            <a:r>
              <a:rPr lang="en-US" dirty="0" smtClean="0"/>
              <a:t>INDEPENDENT PRACTICE</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prstClr val="black"/>
                </a:solidFill>
              </a:rPr>
              <a:t>At the end of this class, teachers will be able to identify components of </a:t>
            </a:r>
            <a:endParaRPr lang="en-US" sz="1400" dirty="0" smtClean="0">
              <a:solidFill>
                <a:prstClr val="black"/>
              </a:solidFill>
            </a:endParaRPr>
          </a:p>
          <a:p>
            <a:pPr algn="ctr"/>
            <a:r>
              <a:rPr lang="en-US" sz="1400" dirty="0" smtClean="0">
                <a:solidFill>
                  <a:prstClr val="black"/>
                </a:solidFill>
              </a:rPr>
              <a:t>direct </a:t>
            </a:r>
            <a:r>
              <a:rPr lang="en-US" sz="1400" dirty="0">
                <a:solidFill>
                  <a:prstClr val="black"/>
                </a:solidFill>
              </a:rPr>
              <a:t>instruction that lead to effective teaching and learning.</a:t>
            </a:r>
          </a:p>
        </p:txBody>
      </p:sp>
      <p:sp>
        <p:nvSpPr>
          <p:cNvPr id="5" name="Content Placeholder 2"/>
          <p:cNvSpPr>
            <a:spLocks noGrp="1"/>
          </p:cNvSpPr>
          <p:nvPr>
            <p:ph idx="1"/>
          </p:nvPr>
        </p:nvSpPr>
        <p:spPr/>
        <p:txBody>
          <a:bodyPr>
            <a:normAutofit/>
          </a:bodyPr>
          <a:lstStyle/>
          <a:p>
            <a:pPr marL="0" indent="0" algn="ctr">
              <a:buNone/>
            </a:pPr>
            <a:endParaRPr lang="en-US" dirty="0"/>
          </a:p>
        </p:txBody>
      </p:sp>
      <p:pic>
        <p:nvPicPr>
          <p:cNvPr id="9220" name="Picture 4" descr="C:\Users\saprile\AppData\Local\Microsoft\Windows\Temporary Internet Files\Content.IE5\S89SM4KT\pretty-red-do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05000"/>
            <a:ext cx="3028950" cy="4139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555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Dale’s Cone of Experience</a:t>
            </a:r>
            <a:endParaRPr lang="en-US" dirty="0"/>
          </a:p>
        </p:txBody>
      </p:sp>
      <p:pic>
        <p:nvPicPr>
          <p:cNvPr id="4" name="Content Placeholder 3" descr="http://teacherworld.com/dalescone.gif"/>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5709" y="1935163"/>
            <a:ext cx="5852582" cy="4389437"/>
          </a:xfrm>
          <a:prstGeom prst="rect">
            <a:avLst/>
          </a:prstGeom>
          <a:noFill/>
          <a:ln>
            <a:noFill/>
          </a:ln>
        </p:spPr>
      </p:pic>
      <p:sp>
        <p:nvSpPr>
          <p:cNvPr id="5"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Tree>
    <p:extLst>
      <p:ext uri="{BB962C8B-B14F-4D97-AF65-F5344CB8AC3E}">
        <p14:creationId xmlns:p14="http://schemas.microsoft.com/office/powerpoint/2010/main" val="19513430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32"/>
            <a:ext cx="8229600" cy="1143000"/>
          </a:xfrm>
        </p:spPr>
        <p:txBody>
          <a:bodyPr>
            <a:normAutofit/>
          </a:bodyPr>
          <a:lstStyle/>
          <a:p>
            <a:pPr algn="ctr"/>
            <a:r>
              <a:rPr lang="en-US" dirty="0" smtClean="0"/>
              <a:t>INDEPENDENT PRACTICE</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prstClr val="black"/>
                </a:solidFill>
              </a:rPr>
              <a:t>At the end of this class, teachers will be able to identify components of </a:t>
            </a:r>
            <a:endParaRPr lang="en-US" sz="1400" dirty="0" smtClean="0">
              <a:solidFill>
                <a:prstClr val="black"/>
              </a:solidFill>
            </a:endParaRPr>
          </a:p>
          <a:p>
            <a:pPr algn="ctr"/>
            <a:r>
              <a:rPr lang="en-US" sz="1400" dirty="0" smtClean="0">
                <a:solidFill>
                  <a:prstClr val="black"/>
                </a:solidFill>
              </a:rPr>
              <a:t>direct </a:t>
            </a:r>
            <a:r>
              <a:rPr lang="en-US" sz="1400" dirty="0">
                <a:solidFill>
                  <a:prstClr val="black"/>
                </a:solidFill>
              </a:rPr>
              <a:t>instruction that lead to effective teaching and learning.</a:t>
            </a:r>
          </a:p>
        </p:txBody>
      </p:sp>
      <p:sp>
        <p:nvSpPr>
          <p:cNvPr id="3" name="Content Placeholder 2"/>
          <p:cNvSpPr>
            <a:spLocks noGrp="1"/>
          </p:cNvSpPr>
          <p:nvPr>
            <p:ph idx="1"/>
          </p:nvPr>
        </p:nvSpPr>
        <p:spPr>
          <a:xfrm>
            <a:off x="609600" y="1935480"/>
            <a:ext cx="8077200" cy="4389120"/>
          </a:xfrm>
        </p:spPr>
        <p:txBody>
          <a:bodyPr/>
          <a:lstStyle/>
          <a:p>
            <a:r>
              <a:rPr lang="en-US" dirty="0" smtClean="0"/>
              <a:t>Must match LO </a:t>
            </a:r>
          </a:p>
          <a:p>
            <a:r>
              <a:rPr lang="en-US" dirty="0" smtClean="0"/>
              <a:t>Must match guided practice examples </a:t>
            </a:r>
          </a:p>
          <a:p>
            <a:r>
              <a:rPr lang="en-US" dirty="0" smtClean="0"/>
              <a:t>Must match the homework </a:t>
            </a:r>
          </a:p>
          <a:p>
            <a:r>
              <a:rPr lang="en-US" dirty="0" smtClean="0"/>
              <a:t>Should yield high achievement if the lesson was taught effectively</a:t>
            </a:r>
          </a:p>
          <a:p>
            <a:r>
              <a:rPr lang="en-US" dirty="0" smtClean="0"/>
              <a:t>Helps students repeat the newly learned concept and skill for memory transfer</a:t>
            </a:r>
          </a:p>
          <a:p>
            <a:r>
              <a:rPr lang="en-US" dirty="0" smtClean="0"/>
              <a:t>Can help you meet with struggling learners right after Closure</a:t>
            </a:r>
          </a:p>
          <a:p>
            <a:endParaRPr lang="en-US" dirty="0" smtClean="0"/>
          </a:p>
        </p:txBody>
      </p:sp>
    </p:spTree>
    <p:extLst>
      <p:ext uri="{BB962C8B-B14F-4D97-AF65-F5344CB8AC3E}">
        <p14:creationId xmlns:p14="http://schemas.microsoft.com/office/powerpoint/2010/main" val="42669544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32"/>
            <a:ext cx="8229600" cy="1143000"/>
          </a:xfrm>
        </p:spPr>
        <p:txBody>
          <a:bodyPr>
            <a:normAutofit/>
          </a:bodyPr>
          <a:lstStyle/>
          <a:p>
            <a:pPr algn="ctr"/>
            <a:r>
              <a:rPr lang="en-US" dirty="0" smtClean="0"/>
              <a:t>RESOURCES</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prstClr val="black"/>
                </a:solidFill>
              </a:rPr>
              <a:t>At the end of this class, teachers will be able to identify components of </a:t>
            </a:r>
            <a:endParaRPr lang="en-US" sz="1400" dirty="0" smtClean="0">
              <a:solidFill>
                <a:prstClr val="black"/>
              </a:solidFill>
            </a:endParaRPr>
          </a:p>
          <a:p>
            <a:pPr algn="ctr"/>
            <a:r>
              <a:rPr lang="en-US" sz="1400" dirty="0" smtClean="0">
                <a:solidFill>
                  <a:prstClr val="black"/>
                </a:solidFill>
              </a:rPr>
              <a:t>direct </a:t>
            </a:r>
            <a:r>
              <a:rPr lang="en-US" sz="1400" dirty="0">
                <a:solidFill>
                  <a:prstClr val="black"/>
                </a:solidFill>
              </a:rPr>
              <a:t>instruction that lead to effective teaching and learning.</a:t>
            </a:r>
          </a:p>
        </p:txBody>
      </p:sp>
      <p:sp>
        <p:nvSpPr>
          <p:cNvPr id="3" name="Content Placeholder 2"/>
          <p:cNvSpPr>
            <a:spLocks noGrp="1"/>
          </p:cNvSpPr>
          <p:nvPr>
            <p:ph idx="1"/>
          </p:nvPr>
        </p:nvSpPr>
        <p:spPr>
          <a:xfrm>
            <a:off x="609600" y="1935480"/>
            <a:ext cx="8077200" cy="4389120"/>
          </a:xfrm>
        </p:spPr>
        <p:txBody>
          <a:bodyPr/>
          <a:lstStyle/>
          <a:p>
            <a:r>
              <a:rPr lang="en-US" dirty="0" smtClean="0"/>
              <a:t>Oakdale website:  full lesson videos broken apart by </a:t>
            </a:r>
            <a:r>
              <a:rPr lang="en-US" dirty="0"/>
              <a:t>lesson component  </a:t>
            </a:r>
            <a:r>
              <a:rPr lang="en-US" dirty="0">
                <a:hlinkClick r:id="rId3"/>
              </a:rPr>
              <a:t>http://</a:t>
            </a:r>
            <a:r>
              <a:rPr lang="en-US" dirty="0" smtClean="0">
                <a:hlinkClick r:id="rId3"/>
              </a:rPr>
              <a:t>www.oakdale.k12.ca.us/IS4</a:t>
            </a:r>
          </a:p>
          <a:p>
            <a:pPr marL="0" indent="0">
              <a:buNone/>
            </a:pPr>
            <a:endParaRPr lang="en-US" dirty="0" smtClean="0">
              <a:hlinkClick r:id="rId3"/>
            </a:endParaRPr>
          </a:p>
          <a:p>
            <a:r>
              <a:rPr lang="en-US" dirty="0" smtClean="0"/>
              <a:t>Explicit instruction website – partial lesson videos </a:t>
            </a:r>
            <a:r>
              <a:rPr lang="en-US" u="sng" dirty="0">
                <a:hlinkClick r:id="rId4"/>
              </a:rPr>
              <a:t>http://explicitinstruction.org/</a:t>
            </a:r>
            <a:r>
              <a:rPr lang="en-US" dirty="0"/>
              <a:t> </a:t>
            </a:r>
            <a:endParaRPr lang="en-US" dirty="0" smtClean="0"/>
          </a:p>
          <a:p>
            <a:pPr marL="0" indent="0">
              <a:buNone/>
            </a:pPr>
            <a:endParaRPr lang="en-US" dirty="0" smtClean="0"/>
          </a:p>
          <a:p>
            <a:r>
              <a:rPr lang="en-US" dirty="0" smtClean="0"/>
              <a:t>SUSD teacher binder</a:t>
            </a:r>
          </a:p>
          <a:p>
            <a:endParaRPr lang="en-US" dirty="0" smtClean="0"/>
          </a:p>
          <a:p>
            <a:pPr marL="0" indent="0">
              <a:buNone/>
            </a:pPr>
            <a:endParaRPr lang="en-US" dirty="0" smtClean="0"/>
          </a:p>
        </p:txBody>
      </p:sp>
    </p:spTree>
    <p:extLst>
      <p:ext uri="{BB962C8B-B14F-4D97-AF65-F5344CB8AC3E}">
        <p14:creationId xmlns:p14="http://schemas.microsoft.com/office/powerpoint/2010/main" val="20071556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5632"/>
            <a:ext cx="8229600" cy="1143000"/>
          </a:xfrm>
        </p:spPr>
        <p:txBody>
          <a:bodyPr>
            <a:normAutofit/>
          </a:bodyPr>
          <a:lstStyle/>
          <a:p>
            <a:pPr algn="ctr"/>
            <a:r>
              <a:rPr lang="en-US" dirty="0" smtClean="0"/>
              <a:t>COMING UP…</a:t>
            </a:r>
            <a:endParaRPr lang="en-US"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prstClr val="black"/>
                </a:solidFill>
              </a:rPr>
              <a:t>At the end of this class, teachers will be able to identify components of </a:t>
            </a:r>
            <a:endParaRPr lang="en-US" sz="1400" dirty="0" smtClean="0">
              <a:solidFill>
                <a:prstClr val="black"/>
              </a:solidFill>
            </a:endParaRPr>
          </a:p>
          <a:p>
            <a:pPr algn="ctr"/>
            <a:r>
              <a:rPr lang="en-US" sz="1400" dirty="0" smtClean="0">
                <a:solidFill>
                  <a:prstClr val="black"/>
                </a:solidFill>
              </a:rPr>
              <a:t>direct </a:t>
            </a:r>
            <a:r>
              <a:rPr lang="en-US" sz="1400" dirty="0">
                <a:solidFill>
                  <a:prstClr val="black"/>
                </a:solidFill>
              </a:rPr>
              <a:t>instruction that lead to effective teaching and learning.</a:t>
            </a:r>
          </a:p>
        </p:txBody>
      </p:sp>
      <p:sp>
        <p:nvSpPr>
          <p:cNvPr id="3" name="Content Placeholder 2"/>
          <p:cNvSpPr>
            <a:spLocks noGrp="1"/>
          </p:cNvSpPr>
          <p:nvPr>
            <p:ph idx="1"/>
          </p:nvPr>
        </p:nvSpPr>
        <p:spPr>
          <a:xfrm>
            <a:off x="609600" y="1935480"/>
            <a:ext cx="8077200" cy="4389120"/>
          </a:xfrm>
        </p:spPr>
        <p:txBody>
          <a:bodyPr/>
          <a:lstStyle/>
          <a:p>
            <a:pPr marL="0" indent="0">
              <a:buNone/>
            </a:pPr>
            <a:r>
              <a:rPr lang="en-US" i="1" dirty="0"/>
              <a:t>Staff Development Days:</a:t>
            </a:r>
          </a:p>
          <a:p>
            <a:pPr marL="0" indent="0">
              <a:buNone/>
            </a:pPr>
            <a:r>
              <a:rPr lang="en-US" dirty="0"/>
              <a:t>10/21 – </a:t>
            </a:r>
            <a:r>
              <a:rPr lang="en-US" dirty="0" smtClean="0"/>
              <a:t>(Tentative) Lesson design - </a:t>
            </a:r>
            <a:r>
              <a:rPr lang="en-US" dirty="0"/>
              <a:t>guided practice</a:t>
            </a:r>
          </a:p>
          <a:p>
            <a:pPr marL="0" indent="0">
              <a:buNone/>
            </a:pPr>
            <a:endParaRPr lang="en-US" dirty="0"/>
          </a:p>
          <a:p>
            <a:pPr marL="0" indent="0">
              <a:buNone/>
            </a:pPr>
            <a:r>
              <a:rPr lang="en-US" i="1" dirty="0"/>
              <a:t>EDI Book </a:t>
            </a:r>
            <a:r>
              <a:rPr lang="en-US" i="1" dirty="0" smtClean="0"/>
              <a:t>Study:</a:t>
            </a:r>
            <a:endParaRPr lang="en-US" i="1" dirty="0"/>
          </a:p>
          <a:p>
            <a:pPr marL="0" indent="0">
              <a:buNone/>
            </a:pPr>
            <a:r>
              <a:rPr lang="en-US" dirty="0"/>
              <a:t>Cohort 1 - 3:10-5:00 </a:t>
            </a:r>
            <a:r>
              <a:rPr lang="en-US" dirty="0" smtClean="0"/>
              <a:t>- Nine </a:t>
            </a:r>
            <a:r>
              <a:rPr lang="en-US" dirty="0"/>
              <a:t>meetings</a:t>
            </a:r>
          </a:p>
          <a:p>
            <a:pPr marL="0" indent="0">
              <a:buNone/>
            </a:pPr>
            <a:r>
              <a:rPr lang="en-US" dirty="0"/>
              <a:t>Afternoon release model?</a:t>
            </a:r>
          </a:p>
          <a:p>
            <a:pPr marL="0" indent="0">
              <a:buNone/>
            </a:pPr>
            <a:r>
              <a:rPr lang="en-US" dirty="0"/>
              <a:t>Online community model?</a:t>
            </a:r>
          </a:p>
          <a:p>
            <a:endParaRPr lang="en-US" dirty="0" smtClean="0"/>
          </a:p>
          <a:p>
            <a:pPr marL="0" indent="0">
              <a:buNone/>
            </a:pPr>
            <a:endParaRPr lang="en-US" dirty="0" smtClean="0"/>
          </a:p>
        </p:txBody>
      </p:sp>
    </p:spTree>
    <p:extLst>
      <p:ext uri="{BB962C8B-B14F-4D97-AF65-F5344CB8AC3E}">
        <p14:creationId xmlns:p14="http://schemas.microsoft.com/office/powerpoint/2010/main" val="15142034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b="1" dirty="0" smtClean="0"/>
              <a:t>The idea of what makes an effective </a:t>
            </a:r>
          </a:p>
          <a:p>
            <a:pPr marL="0" indent="0" algn="ctr">
              <a:buNone/>
            </a:pPr>
            <a:r>
              <a:rPr lang="en-US" b="1" dirty="0" smtClean="0"/>
              <a:t>instructor has changed</a:t>
            </a:r>
            <a:r>
              <a:rPr lang="en-US" b="1" dirty="0"/>
              <a:t>!</a:t>
            </a:r>
            <a:r>
              <a:rPr lang="en-US" b="1" dirty="0" smtClean="0"/>
              <a:t> </a:t>
            </a:r>
            <a:endParaRPr lang="en-US" b="1" dirty="0"/>
          </a:p>
          <a:p>
            <a:pPr marL="0" indent="0">
              <a:buNone/>
            </a:pPr>
            <a:endParaRPr lang="en-US" dirty="0" smtClean="0"/>
          </a:p>
          <a:p>
            <a:pPr marL="0" indent="0" algn="ctr">
              <a:buNone/>
            </a:pPr>
            <a:r>
              <a:rPr lang="en-US" sz="3200" dirty="0" smtClean="0">
                <a:latin typeface="Constantia" pitchFamily="18" charset="0"/>
              </a:rPr>
              <a:t>“A good teacher has changed from ‘one who explains things so well that students understand’ to ‘one who gets students to explain things so well that they can be understood.’” –Steven C. Reinhart</a:t>
            </a:r>
            <a:endParaRPr lang="en-US" sz="3200" dirty="0">
              <a:latin typeface="Constantia" pitchFamily="18" charset="0"/>
            </a:endParaRPr>
          </a:p>
        </p:txBody>
      </p:sp>
    </p:spTree>
    <p:extLst>
      <p:ext uri="{BB962C8B-B14F-4D97-AF65-F5344CB8AC3E}">
        <p14:creationId xmlns:p14="http://schemas.microsoft.com/office/powerpoint/2010/main" val="1225424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Direct Instruction – What is it?</a:t>
            </a:r>
            <a:endParaRPr lang="en-US" dirty="0"/>
          </a:p>
        </p:txBody>
      </p:sp>
      <p:sp>
        <p:nvSpPr>
          <p:cNvPr id="3" name="Content Placeholder 2"/>
          <p:cNvSpPr>
            <a:spLocks noGrp="1"/>
          </p:cNvSpPr>
          <p:nvPr>
            <p:ph idx="1"/>
          </p:nvPr>
        </p:nvSpPr>
        <p:spPr/>
        <p:txBody>
          <a:bodyPr/>
          <a:lstStyle/>
          <a:p>
            <a:r>
              <a:rPr lang="en-US" dirty="0" smtClean="0"/>
              <a:t>Direct instruction is a </a:t>
            </a:r>
            <a:r>
              <a:rPr lang="en-US" i="1" dirty="0" smtClean="0"/>
              <a:t>research-based collection of instructional practices</a:t>
            </a:r>
            <a:r>
              <a:rPr lang="en-US" dirty="0" smtClean="0"/>
              <a:t> combined together to </a:t>
            </a:r>
            <a:r>
              <a:rPr lang="en-US" i="1" dirty="0" smtClean="0"/>
              <a:t>design and deliver</a:t>
            </a:r>
            <a:r>
              <a:rPr lang="en-US" dirty="0" smtClean="0"/>
              <a:t> well-crafted lessons.  </a:t>
            </a:r>
          </a:p>
          <a:p>
            <a:r>
              <a:rPr lang="en-US" dirty="0" smtClean="0"/>
              <a:t>Research shows that teacher-centered </a:t>
            </a:r>
            <a:r>
              <a:rPr lang="en-US" dirty="0"/>
              <a:t>direct instruction is more effective and efficient to teach students </a:t>
            </a:r>
            <a:r>
              <a:rPr lang="en-US" i="1" dirty="0"/>
              <a:t>something </a:t>
            </a:r>
            <a:r>
              <a:rPr lang="en-US" i="1" dirty="0" smtClean="0"/>
              <a:t>new.</a:t>
            </a:r>
          </a:p>
          <a:p>
            <a:r>
              <a:rPr lang="en-US" dirty="0" smtClean="0"/>
              <a:t>Project </a:t>
            </a:r>
            <a:r>
              <a:rPr lang="en-US" dirty="0"/>
              <a:t>and inquiry teaching methods can be also useful </a:t>
            </a:r>
            <a:r>
              <a:rPr lang="en-US" b="1" dirty="0"/>
              <a:t>in addition</a:t>
            </a:r>
            <a:r>
              <a:rPr lang="en-US" dirty="0"/>
              <a:t> </a:t>
            </a:r>
            <a:r>
              <a:rPr lang="en-US" b="1" dirty="0"/>
              <a:t>to</a:t>
            </a:r>
            <a:r>
              <a:rPr lang="en-US" dirty="0"/>
              <a:t> </a:t>
            </a:r>
            <a:r>
              <a:rPr lang="en-US" dirty="0" smtClean="0"/>
              <a:t>guided </a:t>
            </a:r>
            <a:r>
              <a:rPr lang="en-US" dirty="0"/>
              <a:t>instruction.</a:t>
            </a:r>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Tree>
    <p:extLst>
      <p:ext uri="{BB962C8B-B14F-4D97-AF65-F5344CB8AC3E}">
        <p14:creationId xmlns:p14="http://schemas.microsoft.com/office/powerpoint/2010/main" val="174660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Engagement</a:t>
            </a:r>
            <a:endParaRPr lang="en-US" dirty="0"/>
          </a:p>
        </p:txBody>
      </p:sp>
      <p:sp>
        <p:nvSpPr>
          <p:cNvPr id="3" name="Content Placeholder 2"/>
          <p:cNvSpPr>
            <a:spLocks noGrp="1"/>
          </p:cNvSpPr>
          <p:nvPr>
            <p:ph idx="1"/>
          </p:nvPr>
        </p:nvSpPr>
        <p:spPr/>
        <p:txBody>
          <a:bodyPr>
            <a:normAutofit/>
          </a:bodyPr>
          <a:lstStyle/>
          <a:p>
            <a:r>
              <a:rPr lang="en-US" sz="6000" dirty="0" smtClean="0"/>
              <a:t>Cognitive (Interesting)</a:t>
            </a:r>
          </a:p>
          <a:p>
            <a:r>
              <a:rPr lang="en-US" sz="6000" dirty="0" smtClean="0"/>
              <a:t>Emotional (Fun, Safe)</a:t>
            </a:r>
          </a:p>
          <a:p>
            <a:r>
              <a:rPr lang="en-US" sz="6000" dirty="0" smtClean="0"/>
              <a:t>Behavioral (Attention)</a:t>
            </a:r>
            <a:endParaRPr lang="en-US" sz="6000"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spTree>
    <p:extLst>
      <p:ext uri="{BB962C8B-B14F-4D97-AF65-F5344CB8AC3E}">
        <p14:creationId xmlns:p14="http://schemas.microsoft.com/office/powerpoint/2010/main" val="1419586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strategy works best?</a:t>
            </a:r>
            <a:endParaRPr lang="en-US" dirty="0"/>
          </a:p>
        </p:txBody>
      </p:sp>
      <p:sp>
        <p:nvSpPr>
          <p:cNvPr id="3" name="Content Placeholder 2"/>
          <p:cNvSpPr>
            <a:spLocks noGrp="1"/>
          </p:cNvSpPr>
          <p:nvPr>
            <p:ph idx="1"/>
          </p:nvPr>
        </p:nvSpPr>
        <p:spPr>
          <a:xfrm>
            <a:off x="3733800" y="1981201"/>
            <a:ext cx="4953000" cy="4343399"/>
          </a:xfrm>
        </p:spPr>
        <p:txBody>
          <a:bodyPr>
            <a:normAutofit/>
          </a:bodyPr>
          <a:lstStyle/>
          <a:p>
            <a:pPr marL="0" indent="0">
              <a:buNone/>
            </a:pPr>
            <a:r>
              <a:rPr lang="en-US" dirty="0" smtClean="0"/>
              <a:t>Short-term memory – 30 seconds: </a:t>
            </a:r>
          </a:p>
          <a:p>
            <a:pPr marL="0" indent="0">
              <a:buNone/>
            </a:pPr>
            <a:endParaRPr lang="en-US" dirty="0"/>
          </a:p>
          <a:p>
            <a:pPr marL="0" indent="0">
              <a:buNone/>
            </a:pPr>
            <a:r>
              <a:rPr lang="en-US" sz="4800" dirty="0" smtClean="0"/>
              <a:t>Call in emotion!  </a:t>
            </a:r>
            <a:endParaRPr lang="en-US" sz="4800" dirty="0"/>
          </a:p>
        </p:txBody>
      </p:sp>
      <p:sp>
        <p:nvSpPr>
          <p:cNvPr id="4" name="Footer Placeholder 3"/>
          <p:cNvSpPr>
            <a:spLocks noGrp="1"/>
          </p:cNvSpPr>
          <p:nvPr>
            <p:ph type="ftr" sz="quarter" idx="11"/>
          </p:nvPr>
        </p:nvSpPr>
        <p:spPr>
          <a:xfrm>
            <a:off x="457200" y="6248400"/>
            <a:ext cx="8153400" cy="441325"/>
          </a:xfrm>
          <a:solidFill>
            <a:schemeClr val="accent2"/>
          </a:solidFill>
        </p:spPr>
        <p:txBody>
          <a:bodyPr/>
          <a:lstStyle/>
          <a:p>
            <a:pPr algn="ctr"/>
            <a:r>
              <a:rPr lang="en-US" sz="1400" dirty="0">
                <a:solidFill>
                  <a:schemeClr val="tx1"/>
                </a:solidFill>
              </a:rPr>
              <a:t>At the end of this class, teachers will be able to identify components of </a:t>
            </a:r>
            <a:endParaRPr lang="en-US" sz="1400" dirty="0" smtClean="0">
              <a:solidFill>
                <a:schemeClr val="tx1"/>
              </a:solidFill>
            </a:endParaRPr>
          </a:p>
          <a:p>
            <a:pPr algn="ctr"/>
            <a:r>
              <a:rPr lang="en-US" sz="1400" dirty="0" smtClean="0">
                <a:solidFill>
                  <a:schemeClr val="tx1"/>
                </a:solidFill>
              </a:rPr>
              <a:t>direct </a:t>
            </a:r>
            <a:r>
              <a:rPr lang="en-US" sz="1400" dirty="0">
                <a:solidFill>
                  <a:schemeClr val="tx1"/>
                </a:solidFill>
              </a:rPr>
              <a:t>instruction that lead to effective teaching and learning.</a:t>
            </a:r>
          </a:p>
        </p:txBody>
      </p:sp>
      <p:pic>
        <p:nvPicPr>
          <p:cNvPr id="2058" name="Picture 10" descr="C:\Users\saprile\AppData\Local\Microsoft\Windows\Temporary Internet Files\Content.IE5\HF1DVY6U\stock-vector-set-of-original-smiley-cartoon-emotion-faces-416314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1"/>
            <a:ext cx="2968155"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6722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767</TotalTime>
  <Words>4356</Words>
  <Application>Microsoft Office PowerPoint</Application>
  <PresentationFormat>On-screen Show (4:3)</PresentationFormat>
  <Paragraphs>533</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Flow</vt:lpstr>
      <vt:lpstr>Instruction that Works:  Direct Instruction</vt:lpstr>
      <vt:lpstr>Learning Objective</vt:lpstr>
      <vt:lpstr>STUDENT ENGAGEMENT</vt:lpstr>
      <vt:lpstr>PowerPoint Presentation</vt:lpstr>
      <vt:lpstr>Information Processing Model</vt:lpstr>
      <vt:lpstr>Dale’s Cone of Experience</vt:lpstr>
      <vt:lpstr>Direct Instruction – What is it?</vt:lpstr>
      <vt:lpstr>Student Engagement</vt:lpstr>
      <vt:lpstr>Which strategy works best?</vt:lpstr>
      <vt:lpstr>What strategy works best?</vt:lpstr>
      <vt:lpstr>What strategy works best?</vt:lpstr>
      <vt:lpstr>How do we help students pay attention?</vt:lpstr>
      <vt:lpstr>Active Student Engagement</vt:lpstr>
      <vt:lpstr>Active Student Engagement</vt:lpstr>
      <vt:lpstr>CHECKING FOR UNDERSTANDING</vt:lpstr>
      <vt:lpstr>CHECKING FOR UNDERSTANDING</vt:lpstr>
      <vt:lpstr>Why is CFU Important?</vt:lpstr>
      <vt:lpstr>PowerPoint Presentation</vt:lpstr>
      <vt:lpstr>TAP(WB)PLE</vt:lpstr>
      <vt:lpstr>THE BIG THREE</vt:lpstr>
      <vt:lpstr>How do we choose  non-volunteers?</vt:lpstr>
      <vt:lpstr>Effective Feedback</vt:lpstr>
      <vt:lpstr>WHAT ABOUT VOLUNTEERS?</vt:lpstr>
      <vt:lpstr>CFU Techniques that do NOT work</vt:lpstr>
      <vt:lpstr>LEARNING OBJECTIVE</vt:lpstr>
      <vt:lpstr>LEARNING OBJECTIVE</vt:lpstr>
      <vt:lpstr>Standards vs. Learning Objectives</vt:lpstr>
      <vt:lpstr>Learning Objectives that produce great lessons are not just thrown together.  They are carefully planned  using specific components.</vt:lpstr>
      <vt:lpstr>Writing Learning Objective Skills</vt:lpstr>
      <vt:lpstr> Interacting with the Learning Objective</vt:lpstr>
      <vt:lpstr>ACTIVATION OF PRIOR KNOWLEDGE (APK)</vt:lpstr>
      <vt:lpstr>APK</vt:lpstr>
      <vt:lpstr>Concept Development</vt:lpstr>
      <vt:lpstr>APK Guidelines</vt:lpstr>
      <vt:lpstr>APK – 3 STEPS</vt:lpstr>
      <vt:lpstr>LESSON DELIVERY</vt:lpstr>
      <vt:lpstr>LESSON DELIVERY</vt:lpstr>
      <vt:lpstr>CONCEPT DEVELOPMENT</vt:lpstr>
      <vt:lpstr>CONCEPT DEVELOPMENT</vt:lpstr>
      <vt:lpstr>Concept Development</vt:lpstr>
      <vt:lpstr>Concept Development</vt:lpstr>
      <vt:lpstr>Concept Development</vt:lpstr>
      <vt:lpstr>PowerPoint Presentation</vt:lpstr>
      <vt:lpstr>SKILL DEVELOPMENT</vt:lpstr>
      <vt:lpstr>PowerPoint Presentation</vt:lpstr>
      <vt:lpstr>PowerPoint Presentation</vt:lpstr>
      <vt:lpstr>PowerPoint Presentation</vt:lpstr>
      <vt:lpstr>PowerPoint Presentation</vt:lpstr>
      <vt:lpstr>PowerPoint Presentation</vt:lpstr>
      <vt:lpstr>LESSON IMPORTANCE</vt:lpstr>
      <vt:lpstr>PowerPoint Presentation</vt:lpstr>
      <vt:lpstr>***GUIDED PRACTICE***</vt:lpstr>
      <vt:lpstr>PowerPoint Presentation</vt:lpstr>
      <vt:lpstr>PowerPoint Presentation</vt:lpstr>
      <vt:lpstr>PowerPoint Presentation</vt:lpstr>
      <vt:lpstr>CLOSURE</vt:lpstr>
      <vt:lpstr>CLOSURE</vt:lpstr>
      <vt:lpstr>CLOSURE</vt:lpstr>
      <vt:lpstr>INDEPENDENT PRACTICE</vt:lpstr>
      <vt:lpstr>INDEPENDENT PRACTICE</vt:lpstr>
      <vt:lpstr>RESOURCES</vt:lpstr>
      <vt:lpstr>COMING UP…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Instruction</dc:title>
  <dc:creator>Stacey Aprile</dc:creator>
  <cp:lastModifiedBy>Rachael Wren</cp:lastModifiedBy>
  <cp:revision>61</cp:revision>
  <cp:lastPrinted>2015-07-21T18:36:08Z</cp:lastPrinted>
  <dcterms:created xsi:type="dcterms:W3CDTF">2014-09-11T20:12:26Z</dcterms:created>
  <dcterms:modified xsi:type="dcterms:W3CDTF">2015-09-23T19:36:25Z</dcterms:modified>
</cp:coreProperties>
</file>